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8288000" cy="10287000"/>
  <p:notesSz cx="6858000" cy="9144000"/>
  <p:embeddedFontLst>
    <p:embeddedFont>
      <p:font typeface="Arimo" panose="020B0604020202020204" charset="0"/>
      <p:regular r:id="rId22"/>
    </p:embeddedFont>
    <p:embeddedFont>
      <p:font typeface="Canva Sans" panose="020B0604020202020204" charset="0"/>
      <p:regular r:id="rId23"/>
    </p:embeddedFont>
    <p:embeddedFont>
      <p:font typeface="Canva Sans Bold" panose="020B0604020202020204" charset="0"/>
      <p:regular r:id="rId24"/>
    </p:embeddedFont>
    <p:embeddedFont>
      <p:font typeface="Dynamo Medium" panose="020B0604020202020204" charset="0"/>
      <p:regular r:id="rId25"/>
    </p:embeddedFont>
    <p:embeddedFont>
      <p:font typeface="Source Sans Pro" panose="020F0502020204030204" pitchFamily="34" charset="0"/>
      <p:regular r:id="rId26"/>
      <p:bold r:id="rId27"/>
      <p:italic r:id="rId28"/>
      <p:boldItalic r:id="rId29"/>
    </p:embeddedFont>
    <p:embeddedFont>
      <p:font typeface="Source Sans Pro Bold" panose="020B0604020202020204" charset="0"/>
      <p:regular r:id="rId30"/>
    </p:embeddedFont>
    <p:embeddedFont>
      <p:font typeface="Tex Gyre Termes" panose="020B0604020202020204" charset="0"/>
      <p:regular r:id="rId31"/>
    </p:embeddedFont>
    <p:embeddedFont>
      <p:font typeface="Tex Gyre Termes Bold" panose="020B0604020202020204" charset="0"/>
      <p:regular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6" d="100"/>
          <a:sy n="56" d="100"/>
        </p:scale>
        <p:origin x="61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1/8/2026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.jpeg"/><Relationship Id="rId4" Type="http://schemas.openxmlformats.org/officeDocument/2006/relationships/image" Target="../media/image4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0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svg"/><Relationship Id="rId3" Type="http://schemas.openxmlformats.org/officeDocument/2006/relationships/image" Target="../media/image3.png"/><Relationship Id="rId7" Type="http://schemas.openxmlformats.org/officeDocument/2006/relationships/image" Target="../media/image14.svg"/><Relationship Id="rId12" Type="http://schemas.openxmlformats.org/officeDocument/2006/relationships/image" Target="../media/image1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18.svg"/><Relationship Id="rId5" Type="http://schemas.openxmlformats.org/officeDocument/2006/relationships/image" Target="../media/image12.svg"/><Relationship Id="rId15" Type="http://schemas.openxmlformats.org/officeDocument/2006/relationships/image" Target="../media/image22.sv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svg"/><Relationship Id="rId14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svg"/><Relationship Id="rId7" Type="http://schemas.openxmlformats.org/officeDocument/2006/relationships/image" Target="../media/image28.svg"/><Relationship Id="rId12" Type="http://schemas.openxmlformats.org/officeDocument/2006/relationships/image" Target="../media/image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11" Type="http://schemas.openxmlformats.org/officeDocument/2006/relationships/image" Target="../media/image32.svg"/><Relationship Id="rId5" Type="http://schemas.openxmlformats.org/officeDocument/2006/relationships/image" Target="../media/image26.sv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3" Type="http://schemas.openxmlformats.org/officeDocument/2006/relationships/image" Target="../media/image32.svg"/><Relationship Id="rId7" Type="http://schemas.openxmlformats.org/officeDocument/2006/relationships/image" Target="../media/image34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3" Type="http://schemas.openxmlformats.org/officeDocument/2006/relationships/image" Target="../media/image32.svg"/><Relationship Id="rId7" Type="http://schemas.openxmlformats.org/officeDocument/2006/relationships/image" Target="../media/image34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3" Type="http://schemas.openxmlformats.org/officeDocument/2006/relationships/image" Target="../media/image32.svg"/><Relationship Id="rId7" Type="http://schemas.openxmlformats.org/officeDocument/2006/relationships/image" Target="../media/image34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-3448197" y="2398023"/>
            <a:ext cx="10522735" cy="5490954"/>
          </a:xfrm>
          <a:custGeom>
            <a:avLst/>
            <a:gdLst/>
            <a:ahLst/>
            <a:cxnLst/>
            <a:rect l="l" t="t" r="r" b="b"/>
            <a:pathLst>
              <a:path w="10522735" h="5490954">
                <a:moveTo>
                  <a:pt x="0" y="0"/>
                </a:moveTo>
                <a:lnTo>
                  <a:pt x="10522734" y="0"/>
                </a:lnTo>
                <a:lnTo>
                  <a:pt x="10522734" y="5490954"/>
                </a:lnTo>
                <a:lnTo>
                  <a:pt x="0" y="54909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2995277" y="7541933"/>
            <a:ext cx="12390865" cy="2471601"/>
            <a:chOff x="0" y="0"/>
            <a:chExt cx="16521153" cy="3295468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16521153" cy="2733436"/>
              <a:chOff x="0" y="0"/>
              <a:chExt cx="1250766" cy="20694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18844" y="0"/>
                <a:ext cx="1213078" cy="206940"/>
              </a:xfrm>
              <a:custGeom>
                <a:avLst/>
                <a:gdLst/>
                <a:ahLst/>
                <a:cxnLst/>
                <a:rect l="l" t="t" r="r" b="b"/>
                <a:pathLst>
                  <a:path w="1213078" h="206940">
                    <a:moveTo>
                      <a:pt x="218760" y="0"/>
                    </a:moveTo>
                    <a:lnTo>
                      <a:pt x="1197518" y="0"/>
                    </a:lnTo>
                    <a:cubicBezTo>
                      <a:pt x="1203332" y="0"/>
                      <a:pt x="1208579" y="3488"/>
                      <a:pt x="1210829" y="8850"/>
                    </a:cubicBezTo>
                    <a:cubicBezTo>
                      <a:pt x="1213078" y="14212"/>
                      <a:pt x="1211891" y="20399"/>
                      <a:pt x="1207817" y="24548"/>
                    </a:cubicBezTo>
                    <a:lnTo>
                      <a:pt x="1052827" y="182392"/>
                    </a:lnTo>
                    <a:cubicBezTo>
                      <a:pt x="1037408" y="198094"/>
                      <a:pt x="1016325" y="206940"/>
                      <a:pt x="994318" y="206940"/>
                    </a:cubicBezTo>
                    <a:lnTo>
                      <a:pt x="15560" y="206940"/>
                    </a:lnTo>
                    <a:cubicBezTo>
                      <a:pt x="9746" y="206940"/>
                      <a:pt x="4499" y="203452"/>
                      <a:pt x="2249" y="198090"/>
                    </a:cubicBezTo>
                    <a:cubicBezTo>
                      <a:pt x="0" y="192728"/>
                      <a:pt x="1187" y="186541"/>
                      <a:pt x="5261" y="182392"/>
                    </a:cubicBezTo>
                    <a:lnTo>
                      <a:pt x="160251" y="24548"/>
                    </a:lnTo>
                    <a:cubicBezTo>
                      <a:pt x="175670" y="8846"/>
                      <a:pt x="196753" y="0"/>
                      <a:pt x="218760" y="0"/>
                    </a:cubicBezTo>
                    <a:close/>
                  </a:path>
                </a:pathLst>
              </a:custGeom>
              <a:solidFill>
                <a:srgbClr val="3275C5"/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101600" y="19050"/>
                <a:ext cx="1047566" cy="18789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93"/>
                  </a:lnSpc>
                </a:pPr>
                <a:endParaRPr/>
              </a:p>
            </p:txBody>
          </p:sp>
        </p:grpSp>
        <p:grpSp>
          <p:nvGrpSpPr>
            <p:cNvPr id="7" name="Group 7"/>
            <p:cNvGrpSpPr/>
            <p:nvPr/>
          </p:nvGrpSpPr>
          <p:grpSpPr>
            <a:xfrm>
              <a:off x="7870023" y="2069155"/>
              <a:ext cx="7411954" cy="1226313"/>
              <a:chOff x="0" y="0"/>
              <a:chExt cx="1250766" cy="20694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22107" y="0"/>
                <a:ext cx="1206553" cy="206940"/>
              </a:xfrm>
              <a:custGeom>
                <a:avLst/>
                <a:gdLst/>
                <a:ahLst/>
                <a:cxnLst/>
                <a:rect l="l" t="t" r="r" b="b"/>
                <a:pathLst>
                  <a:path w="1206553" h="206940">
                    <a:moveTo>
                      <a:pt x="221454" y="0"/>
                    </a:moveTo>
                    <a:lnTo>
                      <a:pt x="1188298" y="0"/>
                    </a:lnTo>
                    <a:cubicBezTo>
                      <a:pt x="1195119" y="0"/>
                      <a:pt x="1201274" y="4093"/>
                      <a:pt x="1203913" y="10382"/>
                    </a:cubicBezTo>
                    <a:cubicBezTo>
                      <a:pt x="1206552" y="16672"/>
                      <a:pt x="1205160" y="23932"/>
                      <a:pt x="1200381" y="28799"/>
                    </a:cubicBezTo>
                    <a:lnTo>
                      <a:pt x="1053737" y="178141"/>
                    </a:lnTo>
                    <a:cubicBezTo>
                      <a:pt x="1035649" y="196563"/>
                      <a:pt x="1010915" y="206940"/>
                      <a:pt x="985098" y="206940"/>
                    </a:cubicBezTo>
                    <a:lnTo>
                      <a:pt x="18254" y="206940"/>
                    </a:lnTo>
                    <a:cubicBezTo>
                      <a:pt x="11433" y="206940"/>
                      <a:pt x="5278" y="202848"/>
                      <a:pt x="2639" y="196558"/>
                    </a:cubicBezTo>
                    <a:cubicBezTo>
                      <a:pt x="0" y="190268"/>
                      <a:pt x="1392" y="183008"/>
                      <a:pt x="6171" y="178141"/>
                    </a:cubicBezTo>
                    <a:lnTo>
                      <a:pt x="152815" y="28799"/>
                    </a:lnTo>
                    <a:cubicBezTo>
                      <a:pt x="170903" y="10377"/>
                      <a:pt x="195637" y="0"/>
                      <a:pt x="221454" y="0"/>
                    </a:cubicBezTo>
                    <a:close/>
                  </a:path>
                </a:pathLst>
              </a:custGeom>
              <a:solidFill>
                <a:srgbClr val="64CAF4"/>
              </a:solidFill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101600" y="19050"/>
                <a:ext cx="1047566" cy="18789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93"/>
                  </a:lnSpc>
                </a:pPr>
                <a:endParaRPr/>
              </a:p>
            </p:txBody>
          </p:sp>
        </p:grpSp>
      </p:grpSp>
      <p:sp>
        <p:nvSpPr>
          <p:cNvPr id="10" name="TextBox 10"/>
          <p:cNvSpPr txBox="1"/>
          <p:nvPr/>
        </p:nvSpPr>
        <p:spPr>
          <a:xfrm>
            <a:off x="3579540" y="3251845"/>
            <a:ext cx="11128920" cy="1019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99"/>
              </a:lnSpc>
            </a:pPr>
            <a:r>
              <a:rPr lang="en-US" sz="5999" b="1">
                <a:solidFill>
                  <a:srgbClr val="3275C5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SOFTWARE ENGINEERING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609110" y="4812588"/>
            <a:ext cx="11716141" cy="13651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</a:pPr>
            <a:r>
              <a:rPr lang="en-US" sz="8000" b="1" spc="32" dirty="0">
                <a:solidFill>
                  <a:srgbClr val="56AAF0"/>
                </a:solidFill>
                <a:latin typeface="Dynamo Medium"/>
                <a:ea typeface="Dynamo Medium"/>
                <a:cs typeface="Dynamo Medium"/>
                <a:sym typeface="Dynamo Medium"/>
              </a:rPr>
              <a:t>CASE STUDY PRESENTATION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432076" y="6642424"/>
            <a:ext cx="3423848" cy="5880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19"/>
              </a:lnSpc>
            </a:pPr>
            <a:r>
              <a:rPr lang="en-US" sz="3999">
                <a:solidFill>
                  <a:srgbClr val="64CAF4"/>
                </a:solidFill>
                <a:latin typeface="Dynamo Medium"/>
                <a:ea typeface="Dynamo Medium"/>
                <a:cs typeface="Dynamo Medium"/>
                <a:sym typeface="Dynamo Medium"/>
              </a:rPr>
              <a:t>Presented by: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856803" y="7716209"/>
            <a:ext cx="9331996" cy="5880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19"/>
              </a:lnSpc>
            </a:pPr>
            <a:r>
              <a:rPr lang="en-US" sz="3999" b="1">
                <a:solidFill>
                  <a:srgbClr val="FCFEFF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Tong Nguyen Khang - 522K0034</a:t>
            </a:r>
          </a:p>
        </p:txBody>
      </p:sp>
      <p:sp>
        <p:nvSpPr>
          <p:cNvPr id="14" name="Freeform 14"/>
          <p:cNvSpPr/>
          <p:nvPr/>
        </p:nvSpPr>
        <p:spPr>
          <a:xfrm rot="-5400000">
            <a:off x="11672909" y="2515890"/>
            <a:ext cx="10522735" cy="5490954"/>
          </a:xfrm>
          <a:custGeom>
            <a:avLst/>
            <a:gdLst/>
            <a:ahLst/>
            <a:cxnLst/>
            <a:rect l="l" t="t" r="r" b="b"/>
            <a:pathLst>
              <a:path w="10522735" h="5490954">
                <a:moveTo>
                  <a:pt x="0" y="0"/>
                </a:moveTo>
                <a:lnTo>
                  <a:pt x="10522734" y="0"/>
                </a:lnTo>
                <a:lnTo>
                  <a:pt x="10522734" y="5490954"/>
                </a:lnTo>
                <a:lnTo>
                  <a:pt x="0" y="54909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4856803" y="8323269"/>
            <a:ext cx="9331996" cy="5880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19"/>
              </a:lnSpc>
            </a:pPr>
            <a:r>
              <a:rPr lang="en-US" sz="3999" b="1">
                <a:solidFill>
                  <a:srgbClr val="FCFEFF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Huynh Tuan Hao - 522K0019</a:t>
            </a:r>
          </a:p>
        </p:txBody>
      </p:sp>
      <p:sp>
        <p:nvSpPr>
          <p:cNvPr id="16" name="Freeform 16"/>
          <p:cNvSpPr/>
          <p:nvPr/>
        </p:nvSpPr>
        <p:spPr>
          <a:xfrm>
            <a:off x="7430224" y="747468"/>
            <a:ext cx="3520971" cy="1942402"/>
          </a:xfrm>
          <a:custGeom>
            <a:avLst/>
            <a:gdLst/>
            <a:ahLst/>
            <a:cxnLst/>
            <a:rect l="l" t="t" r="r" b="b"/>
            <a:pathLst>
              <a:path w="3520971" h="1942402">
                <a:moveTo>
                  <a:pt x="0" y="0"/>
                </a:moveTo>
                <a:lnTo>
                  <a:pt x="3520971" y="0"/>
                </a:lnTo>
                <a:lnTo>
                  <a:pt x="3520971" y="1942402"/>
                </a:lnTo>
                <a:lnTo>
                  <a:pt x="0" y="19424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10855924" y="9277350"/>
            <a:ext cx="1922439" cy="5880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19"/>
              </a:lnSpc>
            </a:pPr>
            <a:r>
              <a:rPr lang="en-US" sz="3999" b="1">
                <a:solidFill>
                  <a:srgbClr val="FCFEFF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Group 4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-3211001" y="9646147"/>
            <a:ext cx="7009358" cy="1159703"/>
            <a:chOff x="0" y="0"/>
            <a:chExt cx="1250766" cy="206940"/>
          </a:xfrm>
        </p:grpSpPr>
        <p:sp>
          <p:nvSpPr>
            <p:cNvPr id="3" name="Freeform 3"/>
            <p:cNvSpPr/>
            <p:nvPr/>
          </p:nvSpPr>
          <p:spPr>
            <a:xfrm>
              <a:off x="11494" y="0"/>
              <a:ext cx="1227777" cy="206940"/>
            </a:xfrm>
            <a:custGeom>
              <a:avLst/>
              <a:gdLst/>
              <a:ahLst/>
              <a:cxnLst/>
              <a:rect l="l" t="t" r="r" b="b"/>
              <a:pathLst>
                <a:path w="1227777" h="206940">
                  <a:moveTo>
                    <a:pt x="212692" y="0"/>
                  </a:moveTo>
                  <a:lnTo>
                    <a:pt x="1218286" y="0"/>
                  </a:lnTo>
                  <a:cubicBezTo>
                    <a:pt x="1221833" y="0"/>
                    <a:pt x="1225033" y="2128"/>
                    <a:pt x="1226405" y="5398"/>
                  </a:cubicBezTo>
                  <a:cubicBezTo>
                    <a:pt x="1227778" y="8669"/>
                    <a:pt x="1227054" y="12443"/>
                    <a:pt x="1224569" y="14974"/>
                  </a:cubicBezTo>
                  <a:lnTo>
                    <a:pt x="1050775" y="191966"/>
                  </a:lnTo>
                  <a:cubicBezTo>
                    <a:pt x="1041370" y="201544"/>
                    <a:pt x="1028510" y="206940"/>
                    <a:pt x="1015086" y="206940"/>
                  </a:cubicBezTo>
                  <a:lnTo>
                    <a:pt x="9492" y="206940"/>
                  </a:lnTo>
                  <a:cubicBezTo>
                    <a:pt x="5945" y="206940"/>
                    <a:pt x="2745" y="204812"/>
                    <a:pt x="1373" y="201542"/>
                  </a:cubicBezTo>
                  <a:cubicBezTo>
                    <a:pt x="0" y="198271"/>
                    <a:pt x="724" y="194497"/>
                    <a:pt x="3209" y="191966"/>
                  </a:cubicBezTo>
                  <a:lnTo>
                    <a:pt x="177003" y="14974"/>
                  </a:lnTo>
                  <a:cubicBezTo>
                    <a:pt x="186408" y="5396"/>
                    <a:pt x="199268" y="0"/>
                    <a:pt x="212692" y="0"/>
                  </a:cubicBezTo>
                  <a:close/>
                </a:path>
              </a:pathLst>
            </a:custGeom>
            <a:solidFill>
              <a:srgbClr val="3275C5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101600" y="19050"/>
              <a:ext cx="1047566" cy="187890"/>
            </a:xfrm>
            <a:prstGeom prst="rect">
              <a:avLst/>
            </a:prstGeom>
          </p:spPr>
          <p:txBody>
            <a:bodyPr lIns="83282" tIns="83282" rIns="83282" bIns="83282" rtlCol="0" anchor="ctr"/>
            <a:lstStyle/>
            <a:p>
              <a:pPr algn="ctr">
                <a:lnSpc>
                  <a:spcPts val="1993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10800000">
            <a:off x="-1604397" y="9407697"/>
            <a:ext cx="3144637" cy="520282"/>
            <a:chOff x="0" y="0"/>
            <a:chExt cx="1250766" cy="206940"/>
          </a:xfrm>
        </p:grpSpPr>
        <p:sp>
          <p:nvSpPr>
            <p:cNvPr id="6" name="Freeform 6"/>
            <p:cNvSpPr/>
            <p:nvPr/>
          </p:nvSpPr>
          <p:spPr>
            <a:xfrm>
              <a:off x="13485" y="0"/>
              <a:ext cx="1223797" cy="206940"/>
            </a:xfrm>
            <a:custGeom>
              <a:avLst/>
              <a:gdLst/>
              <a:ahLst/>
              <a:cxnLst/>
              <a:rect l="l" t="t" r="r" b="b"/>
              <a:pathLst>
                <a:path w="1223797" h="206940">
                  <a:moveTo>
                    <a:pt x="214334" y="0"/>
                  </a:moveTo>
                  <a:lnTo>
                    <a:pt x="1212662" y="0"/>
                  </a:lnTo>
                  <a:cubicBezTo>
                    <a:pt x="1216822" y="0"/>
                    <a:pt x="1220577" y="2496"/>
                    <a:pt x="1222187" y="6333"/>
                  </a:cubicBezTo>
                  <a:cubicBezTo>
                    <a:pt x="1223796" y="10170"/>
                    <a:pt x="1222947" y="14598"/>
                    <a:pt x="1220032" y="17567"/>
                  </a:cubicBezTo>
                  <a:lnTo>
                    <a:pt x="1051330" y="189373"/>
                  </a:lnTo>
                  <a:cubicBezTo>
                    <a:pt x="1040297" y="200610"/>
                    <a:pt x="1025210" y="206940"/>
                    <a:pt x="1009462" y="206940"/>
                  </a:cubicBezTo>
                  <a:lnTo>
                    <a:pt x="11134" y="206940"/>
                  </a:lnTo>
                  <a:cubicBezTo>
                    <a:pt x="6974" y="206940"/>
                    <a:pt x="3219" y="204444"/>
                    <a:pt x="1609" y="200607"/>
                  </a:cubicBezTo>
                  <a:cubicBezTo>
                    <a:pt x="0" y="196770"/>
                    <a:pt x="849" y="192342"/>
                    <a:pt x="3764" y="189373"/>
                  </a:cubicBezTo>
                  <a:lnTo>
                    <a:pt x="172466" y="17567"/>
                  </a:lnTo>
                  <a:cubicBezTo>
                    <a:pt x="183499" y="6330"/>
                    <a:pt x="198586" y="0"/>
                    <a:pt x="214334" y="0"/>
                  </a:cubicBezTo>
                  <a:close/>
                </a:path>
              </a:pathLst>
            </a:custGeom>
            <a:solidFill>
              <a:srgbClr val="64CAF4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101600" y="19050"/>
              <a:ext cx="1047566" cy="187890"/>
            </a:xfrm>
            <a:prstGeom prst="rect">
              <a:avLst/>
            </a:prstGeom>
          </p:spPr>
          <p:txBody>
            <a:bodyPr lIns="83282" tIns="83282" rIns="83282" bIns="83282" rtlCol="0" anchor="ctr"/>
            <a:lstStyle/>
            <a:p>
              <a:pPr algn="ctr">
                <a:lnSpc>
                  <a:spcPts val="1993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4410002" y="-369454"/>
            <a:ext cx="7009358" cy="1138013"/>
            <a:chOff x="0" y="0"/>
            <a:chExt cx="812800" cy="131963"/>
          </a:xfrm>
        </p:grpSpPr>
        <p:sp>
          <p:nvSpPr>
            <p:cNvPr id="9" name="Freeform 9"/>
            <p:cNvSpPr/>
            <p:nvPr/>
          </p:nvSpPr>
          <p:spPr>
            <a:xfrm>
              <a:off x="14243" y="0"/>
              <a:ext cx="784313" cy="131963"/>
            </a:xfrm>
            <a:custGeom>
              <a:avLst/>
              <a:gdLst/>
              <a:ahLst/>
              <a:cxnLst/>
              <a:rect l="l" t="t" r="r" b="b"/>
              <a:pathLst>
                <a:path w="784313" h="131963">
                  <a:moveTo>
                    <a:pt x="574371" y="0"/>
                  </a:moveTo>
                  <a:lnTo>
                    <a:pt x="6743" y="0"/>
                  </a:lnTo>
                  <a:cubicBezTo>
                    <a:pt x="3990" y="0"/>
                    <a:pt x="1564" y="1811"/>
                    <a:pt x="782" y="4451"/>
                  </a:cubicBezTo>
                  <a:cubicBezTo>
                    <a:pt x="0" y="7091"/>
                    <a:pt x="1048" y="9930"/>
                    <a:pt x="3357" y="11430"/>
                  </a:cubicBezTo>
                  <a:lnTo>
                    <a:pt x="171357" y="120533"/>
                  </a:lnTo>
                  <a:cubicBezTo>
                    <a:pt x="182844" y="127993"/>
                    <a:pt x="196246" y="131963"/>
                    <a:pt x="209943" y="131963"/>
                  </a:cubicBezTo>
                  <a:lnTo>
                    <a:pt x="777571" y="131963"/>
                  </a:lnTo>
                  <a:cubicBezTo>
                    <a:pt x="780324" y="131963"/>
                    <a:pt x="782750" y="130152"/>
                    <a:pt x="783532" y="127512"/>
                  </a:cubicBezTo>
                  <a:cubicBezTo>
                    <a:pt x="784314" y="124873"/>
                    <a:pt x="783266" y="122033"/>
                    <a:pt x="780957" y="120533"/>
                  </a:cubicBezTo>
                  <a:lnTo>
                    <a:pt x="612957" y="11430"/>
                  </a:lnTo>
                  <a:cubicBezTo>
                    <a:pt x="601470" y="3970"/>
                    <a:pt x="588068" y="0"/>
                    <a:pt x="574371" y="0"/>
                  </a:cubicBezTo>
                  <a:close/>
                </a:path>
              </a:pathLst>
            </a:custGeom>
            <a:solidFill>
              <a:srgbClr val="3275C5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101600" y="19050"/>
              <a:ext cx="609600" cy="112913"/>
            </a:xfrm>
            <a:prstGeom prst="rect">
              <a:avLst/>
            </a:prstGeom>
          </p:spPr>
          <p:txBody>
            <a:bodyPr lIns="83282" tIns="83282" rIns="83282" bIns="83282" rtlCol="0" anchor="ctr"/>
            <a:lstStyle/>
            <a:p>
              <a:pPr algn="ctr">
                <a:lnSpc>
                  <a:spcPts val="1993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6629956" y="508418"/>
            <a:ext cx="3144637" cy="520282"/>
            <a:chOff x="0" y="0"/>
            <a:chExt cx="812800" cy="134478"/>
          </a:xfrm>
        </p:grpSpPr>
        <p:sp>
          <p:nvSpPr>
            <p:cNvPr id="12" name="Freeform 12"/>
            <p:cNvSpPr/>
            <p:nvPr/>
          </p:nvSpPr>
          <p:spPr>
            <a:xfrm>
              <a:off x="26532" y="0"/>
              <a:ext cx="759735" cy="134478"/>
            </a:xfrm>
            <a:custGeom>
              <a:avLst/>
              <a:gdLst/>
              <a:ahLst/>
              <a:cxnLst/>
              <a:rect l="l" t="t" r="r" b="b"/>
              <a:pathLst>
                <a:path w="759735" h="134478">
                  <a:moveTo>
                    <a:pt x="543677" y="0"/>
                  </a:moveTo>
                  <a:lnTo>
                    <a:pt x="12859" y="0"/>
                  </a:lnTo>
                  <a:cubicBezTo>
                    <a:pt x="7628" y="0"/>
                    <a:pt x="3015" y="3429"/>
                    <a:pt x="1508" y="8438"/>
                  </a:cubicBezTo>
                  <a:cubicBezTo>
                    <a:pt x="0" y="13447"/>
                    <a:pt x="1955" y="18853"/>
                    <a:pt x="6317" y="21740"/>
                  </a:cubicBezTo>
                  <a:lnTo>
                    <a:pt x="143819" y="112739"/>
                  </a:lnTo>
                  <a:cubicBezTo>
                    <a:pt x="165244" y="126918"/>
                    <a:pt x="190367" y="134478"/>
                    <a:pt x="216059" y="134478"/>
                  </a:cubicBezTo>
                  <a:lnTo>
                    <a:pt x="746877" y="134478"/>
                  </a:lnTo>
                  <a:cubicBezTo>
                    <a:pt x="752108" y="134478"/>
                    <a:pt x="756721" y="131049"/>
                    <a:pt x="758228" y="126040"/>
                  </a:cubicBezTo>
                  <a:cubicBezTo>
                    <a:pt x="759736" y="121031"/>
                    <a:pt x="757781" y="115626"/>
                    <a:pt x="753419" y="112739"/>
                  </a:cubicBezTo>
                  <a:lnTo>
                    <a:pt x="615917" y="21740"/>
                  </a:lnTo>
                  <a:cubicBezTo>
                    <a:pt x="594492" y="7561"/>
                    <a:pt x="569369" y="0"/>
                    <a:pt x="543677" y="0"/>
                  </a:cubicBezTo>
                  <a:close/>
                </a:path>
              </a:pathLst>
            </a:custGeom>
            <a:solidFill>
              <a:srgbClr val="64CAF4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101600" y="19050"/>
              <a:ext cx="609600" cy="115428"/>
            </a:xfrm>
            <a:prstGeom prst="rect">
              <a:avLst/>
            </a:prstGeom>
          </p:spPr>
          <p:txBody>
            <a:bodyPr lIns="83282" tIns="83282" rIns="83282" bIns="83282" rtlCol="0" anchor="ctr"/>
            <a:lstStyle/>
            <a:p>
              <a:pPr algn="ctr">
                <a:lnSpc>
                  <a:spcPts val="1993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3778486" y="428974"/>
            <a:ext cx="10731028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b="1">
                <a:solidFill>
                  <a:srgbClr val="56AAF0"/>
                </a:solidFill>
                <a:latin typeface="Dynamo Medium"/>
                <a:ea typeface="Dynamo Medium"/>
                <a:cs typeface="Dynamo Medium"/>
                <a:sym typeface="Dynamo Medium"/>
              </a:rPr>
              <a:t>CRC CARDS</a:t>
            </a:r>
          </a:p>
        </p:txBody>
      </p:sp>
      <p:graphicFrame>
        <p:nvGraphicFramePr>
          <p:cNvPr id="15" name="Table 15"/>
          <p:cNvGraphicFramePr>
            <a:graphicFrameLocks noGrp="1"/>
          </p:cNvGraphicFramePr>
          <p:nvPr/>
        </p:nvGraphicFramePr>
        <p:xfrm>
          <a:off x="1233789" y="1636993"/>
          <a:ext cx="15820422" cy="7770703"/>
        </p:xfrm>
        <a:graphic>
          <a:graphicData uri="http://schemas.openxmlformats.org/drawingml/2006/table">
            <a:tbl>
              <a:tblPr/>
              <a:tblGrid>
                <a:gridCol w="23661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311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7231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99762"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1">
                          <a:solidFill>
                            <a:srgbClr val="FFFFFF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Class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191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1">
                          <a:solidFill>
                            <a:srgbClr val="FFFFFF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Description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191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1">
                          <a:solidFill>
                            <a:srgbClr val="FFFFFF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Responsibilities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191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44190"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Customer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Acts as the primary user interface for all dining-related interactions in the restaurant system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+ Place food orders and modifications (Order, MenuItem &amp; Employee)</a:t>
                      </a:r>
                      <a:endParaRPr lang="en-US" sz="1100"/>
                    </a:p>
                    <a:p>
                      <a:pPr algn="l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+ View current order status and details (Order)</a:t>
                      </a:r>
                    </a:p>
                    <a:p>
                      <a:pPr algn="l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+ Make restaurant reservations (Reservation &amp; Table)</a:t>
                      </a:r>
                    </a:p>
                    <a:p>
                      <a:pPr algn="l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+ Make payments for orders (Payment &amp; Employee)</a:t>
                      </a:r>
                    </a:p>
                    <a:p>
                      <a:pPr algn="l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+ View order history and past transactions (Order)</a:t>
                      </a:r>
                    </a:p>
                    <a:p>
                      <a:pPr algn="l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+ Update customers information (None)</a:t>
                      </a: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26751"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Reservation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Coordinates the booking system to ensure efficient table utilization and customer seating arrangements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+ Create new reservations (Customer &amp; Table)</a:t>
                      </a:r>
                      <a:endParaRPr lang="en-US" sz="1100"/>
                    </a:p>
                    <a:p>
                      <a:pPr algn="l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+ View current reservations (Customer &amp; Table)</a:t>
                      </a:r>
                    </a:p>
                    <a:p>
                      <a:pPr algn="l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+ Update reservation status and details (Employee)</a:t>
                      </a:r>
                    </a:p>
                    <a:p>
                      <a:pPr algn="l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+ Get tables current statuses (Table)</a:t>
                      </a:r>
                    </a:p>
                    <a:p>
                      <a:pPr algn="l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+ Send confirmation notifications (Customer)</a:t>
                      </a:r>
                    </a:p>
                    <a:p>
                      <a:pPr algn="l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+ Handle reservation modifications (Customer &amp; Table)</a:t>
                      </a:r>
                    </a:p>
                    <a:p>
                      <a:pPr algn="l">
                        <a:lnSpc>
                          <a:spcPts val="3359"/>
                        </a:lnSpc>
                      </a:pPr>
                      <a:endParaRPr lang="en-US" sz="2400">
                        <a:solidFill>
                          <a:srgbClr val="000000"/>
                        </a:solidFill>
                        <a:latin typeface="Canva Sans"/>
                        <a:ea typeface="Canva Sans"/>
                        <a:cs typeface="Canva Sans"/>
                        <a:sym typeface="Canva Sans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6" name="Freeform 16"/>
          <p:cNvSpPr/>
          <p:nvPr/>
        </p:nvSpPr>
        <p:spPr>
          <a:xfrm>
            <a:off x="0" y="57499"/>
            <a:ext cx="2837723" cy="1565477"/>
          </a:xfrm>
          <a:custGeom>
            <a:avLst/>
            <a:gdLst/>
            <a:ahLst/>
            <a:cxnLst/>
            <a:rect l="l" t="t" r="r" b="b"/>
            <a:pathLst>
              <a:path w="2837723" h="1565477">
                <a:moveTo>
                  <a:pt x="0" y="0"/>
                </a:moveTo>
                <a:lnTo>
                  <a:pt x="2837723" y="0"/>
                </a:lnTo>
                <a:lnTo>
                  <a:pt x="2837723" y="1565477"/>
                </a:lnTo>
                <a:lnTo>
                  <a:pt x="0" y="15654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-3211001" y="9646147"/>
            <a:ext cx="7009358" cy="1159703"/>
            <a:chOff x="0" y="0"/>
            <a:chExt cx="1250766" cy="206940"/>
          </a:xfrm>
        </p:grpSpPr>
        <p:sp>
          <p:nvSpPr>
            <p:cNvPr id="3" name="Freeform 3"/>
            <p:cNvSpPr/>
            <p:nvPr/>
          </p:nvSpPr>
          <p:spPr>
            <a:xfrm>
              <a:off x="11494" y="0"/>
              <a:ext cx="1227777" cy="206940"/>
            </a:xfrm>
            <a:custGeom>
              <a:avLst/>
              <a:gdLst/>
              <a:ahLst/>
              <a:cxnLst/>
              <a:rect l="l" t="t" r="r" b="b"/>
              <a:pathLst>
                <a:path w="1227777" h="206940">
                  <a:moveTo>
                    <a:pt x="212692" y="0"/>
                  </a:moveTo>
                  <a:lnTo>
                    <a:pt x="1218286" y="0"/>
                  </a:lnTo>
                  <a:cubicBezTo>
                    <a:pt x="1221833" y="0"/>
                    <a:pt x="1225033" y="2128"/>
                    <a:pt x="1226405" y="5398"/>
                  </a:cubicBezTo>
                  <a:cubicBezTo>
                    <a:pt x="1227778" y="8669"/>
                    <a:pt x="1227054" y="12443"/>
                    <a:pt x="1224569" y="14974"/>
                  </a:cubicBezTo>
                  <a:lnTo>
                    <a:pt x="1050775" y="191966"/>
                  </a:lnTo>
                  <a:cubicBezTo>
                    <a:pt x="1041370" y="201544"/>
                    <a:pt x="1028510" y="206940"/>
                    <a:pt x="1015086" y="206940"/>
                  </a:cubicBezTo>
                  <a:lnTo>
                    <a:pt x="9492" y="206940"/>
                  </a:lnTo>
                  <a:cubicBezTo>
                    <a:pt x="5945" y="206940"/>
                    <a:pt x="2745" y="204812"/>
                    <a:pt x="1373" y="201542"/>
                  </a:cubicBezTo>
                  <a:cubicBezTo>
                    <a:pt x="0" y="198271"/>
                    <a:pt x="724" y="194497"/>
                    <a:pt x="3209" y="191966"/>
                  </a:cubicBezTo>
                  <a:lnTo>
                    <a:pt x="177003" y="14974"/>
                  </a:lnTo>
                  <a:cubicBezTo>
                    <a:pt x="186408" y="5396"/>
                    <a:pt x="199268" y="0"/>
                    <a:pt x="212692" y="0"/>
                  </a:cubicBezTo>
                  <a:close/>
                </a:path>
              </a:pathLst>
            </a:custGeom>
            <a:solidFill>
              <a:srgbClr val="3275C5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101600" y="19050"/>
              <a:ext cx="1047566" cy="187890"/>
            </a:xfrm>
            <a:prstGeom prst="rect">
              <a:avLst/>
            </a:prstGeom>
          </p:spPr>
          <p:txBody>
            <a:bodyPr lIns="83282" tIns="83282" rIns="83282" bIns="83282" rtlCol="0" anchor="ctr"/>
            <a:lstStyle/>
            <a:p>
              <a:pPr algn="ctr">
                <a:lnSpc>
                  <a:spcPts val="1993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10800000">
            <a:off x="-1604397" y="9407697"/>
            <a:ext cx="3144637" cy="520282"/>
            <a:chOff x="0" y="0"/>
            <a:chExt cx="1250766" cy="206940"/>
          </a:xfrm>
        </p:grpSpPr>
        <p:sp>
          <p:nvSpPr>
            <p:cNvPr id="6" name="Freeform 6"/>
            <p:cNvSpPr/>
            <p:nvPr/>
          </p:nvSpPr>
          <p:spPr>
            <a:xfrm>
              <a:off x="13485" y="0"/>
              <a:ext cx="1223797" cy="206940"/>
            </a:xfrm>
            <a:custGeom>
              <a:avLst/>
              <a:gdLst/>
              <a:ahLst/>
              <a:cxnLst/>
              <a:rect l="l" t="t" r="r" b="b"/>
              <a:pathLst>
                <a:path w="1223797" h="206940">
                  <a:moveTo>
                    <a:pt x="214334" y="0"/>
                  </a:moveTo>
                  <a:lnTo>
                    <a:pt x="1212662" y="0"/>
                  </a:lnTo>
                  <a:cubicBezTo>
                    <a:pt x="1216822" y="0"/>
                    <a:pt x="1220577" y="2496"/>
                    <a:pt x="1222187" y="6333"/>
                  </a:cubicBezTo>
                  <a:cubicBezTo>
                    <a:pt x="1223796" y="10170"/>
                    <a:pt x="1222947" y="14598"/>
                    <a:pt x="1220032" y="17567"/>
                  </a:cubicBezTo>
                  <a:lnTo>
                    <a:pt x="1051330" y="189373"/>
                  </a:lnTo>
                  <a:cubicBezTo>
                    <a:pt x="1040297" y="200610"/>
                    <a:pt x="1025210" y="206940"/>
                    <a:pt x="1009462" y="206940"/>
                  </a:cubicBezTo>
                  <a:lnTo>
                    <a:pt x="11134" y="206940"/>
                  </a:lnTo>
                  <a:cubicBezTo>
                    <a:pt x="6974" y="206940"/>
                    <a:pt x="3219" y="204444"/>
                    <a:pt x="1609" y="200607"/>
                  </a:cubicBezTo>
                  <a:cubicBezTo>
                    <a:pt x="0" y="196770"/>
                    <a:pt x="849" y="192342"/>
                    <a:pt x="3764" y="189373"/>
                  </a:cubicBezTo>
                  <a:lnTo>
                    <a:pt x="172466" y="17567"/>
                  </a:lnTo>
                  <a:cubicBezTo>
                    <a:pt x="183499" y="6330"/>
                    <a:pt x="198586" y="0"/>
                    <a:pt x="214334" y="0"/>
                  </a:cubicBezTo>
                  <a:close/>
                </a:path>
              </a:pathLst>
            </a:custGeom>
            <a:solidFill>
              <a:srgbClr val="64CAF4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101600" y="19050"/>
              <a:ext cx="1047566" cy="187890"/>
            </a:xfrm>
            <a:prstGeom prst="rect">
              <a:avLst/>
            </a:prstGeom>
          </p:spPr>
          <p:txBody>
            <a:bodyPr lIns="83282" tIns="83282" rIns="83282" bIns="83282" rtlCol="0" anchor="ctr"/>
            <a:lstStyle/>
            <a:p>
              <a:pPr algn="ctr">
                <a:lnSpc>
                  <a:spcPts val="1993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4410002" y="-369454"/>
            <a:ext cx="7009358" cy="1138013"/>
            <a:chOff x="0" y="0"/>
            <a:chExt cx="812800" cy="131963"/>
          </a:xfrm>
        </p:grpSpPr>
        <p:sp>
          <p:nvSpPr>
            <p:cNvPr id="9" name="Freeform 9"/>
            <p:cNvSpPr/>
            <p:nvPr/>
          </p:nvSpPr>
          <p:spPr>
            <a:xfrm>
              <a:off x="14243" y="0"/>
              <a:ext cx="784313" cy="131963"/>
            </a:xfrm>
            <a:custGeom>
              <a:avLst/>
              <a:gdLst/>
              <a:ahLst/>
              <a:cxnLst/>
              <a:rect l="l" t="t" r="r" b="b"/>
              <a:pathLst>
                <a:path w="784313" h="131963">
                  <a:moveTo>
                    <a:pt x="574371" y="0"/>
                  </a:moveTo>
                  <a:lnTo>
                    <a:pt x="6743" y="0"/>
                  </a:lnTo>
                  <a:cubicBezTo>
                    <a:pt x="3990" y="0"/>
                    <a:pt x="1564" y="1811"/>
                    <a:pt x="782" y="4451"/>
                  </a:cubicBezTo>
                  <a:cubicBezTo>
                    <a:pt x="0" y="7091"/>
                    <a:pt x="1048" y="9930"/>
                    <a:pt x="3357" y="11430"/>
                  </a:cubicBezTo>
                  <a:lnTo>
                    <a:pt x="171357" y="120533"/>
                  </a:lnTo>
                  <a:cubicBezTo>
                    <a:pt x="182844" y="127993"/>
                    <a:pt x="196246" y="131963"/>
                    <a:pt x="209943" y="131963"/>
                  </a:cubicBezTo>
                  <a:lnTo>
                    <a:pt x="777571" y="131963"/>
                  </a:lnTo>
                  <a:cubicBezTo>
                    <a:pt x="780324" y="131963"/>
                    <a:pt x="782750" y="130152"/>
                    <a:pt x="783532" y="127512"/>
                  </a:cubicBezTo>
                  <a:cubicBezTo>
                    <a:pt x="784314" y="124873"/>
                    <a:pt x="783266" y="122033"/>
                    <a:pt x="780957" y="120533"/>
                  </a:cubicBezTo>
                  <a:lnTo>
                    <a:pt x="612957" y="11430"/>
                  </a:lnTo>
                  <a:cubicBezTo>
                    <a:pt x="601470" y="3970"/>
                    <a:pt x="588068" y="0"/>
                    <a:pt x="574371" y="0"/>
                  </a:cubicBezTo>
                  <a:close/>
                </a:path>
              </a:pathLst>
            </a:custGeom>
            <a:solidFill>
              <a:srgbClr val="3275C5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101600" y="19050"/>
              <a:ext cx="609600" cy="112913"/>
            </a:xfrm>
            <a:prstGeom prst="rect">
              <a:avLst/>
            </a:prstGeom>
          </p:spPr>
          <p:txBody>
            <a:bodyPr lIns="83282" tIns="83282" rIns="83282" bIns="83282" rtlCol="0" anchor="ctr"/>
            <a:lstStyle/>
            <a:p>
              <a:pPr algn="ctr">
                <a:lnSpc>
                  <a:spcPts val="1993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6629956" y="508418"/>
            <a:ext cx="3144637" cy="520282"/>
            <a:chOff x="0" y="0"/>
            <a:chExt cx="812800" cy="134478"/>
          </a:xfrm>
        </p:grpSpPr>
        <p:sp>
          <p:nvSpPr>
            <p:cNvPr id="12" name="Freeform 12"/>
            <p:cNvSpPr/>
            <p:nvPr/>
          </p:nvSpPr>
          <p:spPr>
            <a:xfrm>
              <a:off x="26532" y="0"/>
              <a:ext cx="759735" cy="134478"/>
            </a:xfrm>
            <a:custGeom>
              <a:avLst/>
              <a:gdLst/>
              <a:ahLst/>
              <a:cxnLst/>
              <a:rect l="l" t="t" r="r" b="b"/>
              <a:pathLst>
                <a:path w="759735" h="134478">
                  <a:moveTo>
                    <a:pt x="543677" y="0"/>
                  </a:moveTo>
                  <a:lnTo>
                    <a:pt x="12859" y="0"/>
                  </a:lnTo>
                  <a:cubicBezTo>
                    <a:pt x="7628" y="0"/>
                    <a:pt x="3015" y="3429"/>
                    <a:pt x="1508" y="8438"/>
                  </a:cubicBezTo>
                  <a:cubicBezTo>
                    <a:pt x="0" y="13447"/>
                    <a:pt x="1955" y="18853"/>
                    <a:pt x="6317" y="21740"/>
                  </a:cubicBezTo>
                  <a:lnTo>
                    <a:pt x="143819" y="112739"/>
                  </a:lnTo>
                  <a:cubicBezTo>
                    <a:pt x="165244" y="126918"/>
                    <a:pt x="190367" y="134478"/>
                    <a:pt x="216059" y="134478"/>
                  </a:cubicBezTo>
                  <a:lnTo>
                    <a:pt x="746877" y="134478"/>
                  </a:lnTo>
                  <a:cubicBezTo>
                    <a:pt x="752108" y="134478"/>
                    <a:pt x="756721" y="131049"/>
                    <a:pt x="758228" y="126040"/>
                  </a:cubicBezTo>
                  <a:cubicBezTo>
                    <a:pt x="759736" y="121031"/>
                    <a:pt x="757781" y="115626"/>
                    <a:pt x="753419" y="112739"/>
                  </a:cubicBezTo>
                  <a:lnTo>
                    <a:pt x="615917" y="21740"/>
                  </a:lnTo>
                  <a:cubicBezTo>
                    <a:pt x="594492" y="7561"/>
                    <a:pt x="569369" y="0"/>
                    <a:pt x="543677" y="0"/>
                  </a:cubicBezTo>
                  <a:close/>
                </a:path>
              </a:pathLst>
            </a:custGeom>
            <a:solidFill>
              <a:srgbClr val="64CAF4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101600" y="19050"/>
              <a:ext cx="609600" cy="115428"/>
            </a:xfrm>
            <a:prstGeom prst="rect">
              <a:avLst/>
            </a:prstGeom>
          </p:spPr>
          <p:txBody>
            <a:bodyPr lIns="83282" tIns="83282" rIns="83282" bIns="83282" rtlCol="0" anchor="ctr"/>
            <a:lstStyle/>
            <a:p>
              <a:pPr algn="ctr">
                <a:lnSpc>
                  <a:spcPts val="1993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0" y="57499"/>
            <a:ext cx="2837723" cy="1565477"/>
          </a:xfrm>
          <a:custGeom>
            <a:avLst/>
            <a:gdLst/>
            <a:ahLst/>
            <a:cxnLst/>
            <a:rect l="l" t="t" r="r" b="b"/>
            <a:pathLst>
              <a:path w="2837723" h="1565477">
                <a:moveTo>
                  <a:pt x="0" y="0"/>
                </a:moveTo>
                <a:lnTo>
                  <a:pt x="2837723" y="0"/>
                </a:lnTo>
                <a:lnTo>
                  <a:pt x="2837723" y="1565477"/>
                </a:lnTo>
                <a:lnTo>
                  <a:pt x="0" y="15654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3778486" y="428974"/>
            <a:ext cx="10731028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b="1">
                <a:solidFill>
                  <a:srgbClr val="56AAF0"/>
                </a:solidFill>
                <a:latin typeface="Dynamo Medium"/>
                <a:ea typeface="Dynamo Medium"/>
                <a:cs typeface="Dynamo Medium"/>
                <a:sym typeface="Dynamo Medium"/>
              </a:rPr>
              <a:t>CRC CARDS</a:t>
            </a:r>
          </a:p>
        </p:txBody>
      </p:sp>
      <p:graphicFrame>
        <p:nvGraphicFramePr>
          <p:cNvPr id="16" name="Table 16"/>
          <p:cNvGraphicFramePr>
            <a:graphicFrameLocks noGrp="1"/>
          </p:cNvGraphicFramePr>
          <p:nvPr/>
        </p:nvGraphicFramePr>
        <p:xfrm>
          <a:off x="1281756" y="1746004"/>
          <a:ext cx="15820422" cy="7762875"/>
        </p:xfrm>
        <a:graphic>
          <a:graphicData uri="http://schemas.openxmlformats.org/drawingml/2006/table">
            <a:tbl>
              <a:tblPr/>
              <a:tblGrid>
                <a:gridCol w="21398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573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7231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99766"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1">
                          <a:solidFill>
                            <a:srgbClr val="FFFFFF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Class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191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1">
                          <a:solidFill>
                            <a:srgbClr val="FFFFFF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Description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191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1">
                          <a:solidFill>
                            <a:srgbClr val="FFFFFF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Responsibilities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191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94006"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Table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Serves as a core resource management unit for the restaurant's physical seating arrangements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+ Monitor and update table availability (Reservation)</a:t>
                      </a:r>
                      <a:endParaRPr lang="en-US" sz="1100"/>
                    </a:p>
                    <a:p>
                      <a:pPr algn="l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+ Track table capacity and status (None)</a:t>
                      </a:r>
                    </a:p>
                    <a:p>
                      <a:pPr algn="l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+ Assign tables to reservations (Reservation)</a:t>
                      </a:r>
                    </a:p>
                    <a:p>
                      <a:pPr algn="l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+ Update table status for cleaning/maintenance (Employee)</a:t>
                      </a: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69103"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Order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Functions as the central hub for managing the entire food service transaction cycle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+ Create new orders (Customer &amp; Employee)</a:t>
                      </a:r>
                      <a:endParaRPr lang="en-US" sz="1100"/>
                    </a:p>
                    <a:p>
                      <a:pPr algn="l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+ Add/remove menu items from order (MenuItem)</a:t>
                      </a:r>
                    </a:p>
                    <a:p>
                      <a:pPr algn="l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+ Calculate total amount with modifiers (MenuItem)</a:t>
                      </a:r>
                    </a:p>
                    <a:p>
                      <a:pPr algn="l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+ Process order modifications (Employee &amp; KitchenArea)</a:t>
                      </a:r>
                    </a:p>
                    <a:p>
                      <a:pPr algn="l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+ Track order status through system (KitchenArea &amp; Employee)</a:t>
                      </a:r>
                    </a:p>
                    <a:p>
                      <a:pPr algn="l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+ Generate order summary and details (MenuItem)</a:t>
                      </a:r>
                    </a:p>
                    <a:p>
                      <a:pPr algn="l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+ Link orders to table reservations (Table)</a:t>
                      </a:r>
                    </a:p>
                    <a:p>
                      <a:pPr algn="l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+ Inform kitchen of new orders (KitchenArea)</a:t>
                      </a:r>
                    </a:p>
                    <a:p>
                      <a:pPr algn="l">
                        <a:lnSpc>
                          <a:spcPts val="3359"/>
                        </a:lnSpc>
                      </a:pPr>
                      <a:endParaRPr lang="en-US" sz="2400">
                        <a:solidFill>
                          <a:srgbClr val="000000"/>
                        </a:solidFill>
                        <a:latin typeface="Canva Sans"/>
                        <a:ea typeface="Canva Sans"/>
                        <a:cs typeface="Canva Sans"/>
                        <a:sym typeface="Canva Sans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-3211001" y="9646147"/>
            <a:ext cx="7009358" cy="1159703"/>
            <a:chOff x="0" y="0"/>
            <a:chExt cx="1250766" cy="206940"/>
          </a:xfrm>
        </p:grpSpPr>
        <p:sp>
          <p:nvSpPr>
            <p:cNvPr id="3" name="Freeform 3"/>
            <p:cNvSpPr/>
            <p:nvPr/>
          </p:nvSpPr>
          <p:spPr>
            <a:xfrm>
              <a:off x="11494" y="0"/>
              <a:ext cx="1227777" cy="206940"/>
            </a:xfrm>
            <a:custGeom>
              <a:avLst/>
              <a:gdLst/>
              <a:ahLst/>
              <a:cxnLst/>
              <a:rect l="l" t="t" r="r" b="b"/>
              <a:pathLst>
                <a:path w="1227777" h="206940">
                  <a:moveTo>
                    <a:pt x="212692" y="0"/>
                  </a:moveTo>
                  <a:lnTo>
                    <a:pt x="1218286" y="0"/>
                  </a:lnTo>
                  <a:cubicBezTo>
                    <a:pt x="1221833" y="0"/>
                    <a:pt x="1225033" y="2128"/>
                    <a:pt x="1226405" y="5398"/>
                  </a:cubicBezTo>
                  <a:cubicBezTo>
                    <a:pt x="1227778" y="8669"/>
                    <a:pt x="1227054" y="12443"/>
                    <a:pt x="1224569" y="14974"/>
                  </a:cubicBezTo>
                  <a:lnTo>
                    <a:pt x="1050775" y="191966"/>
                  </a:lnTo>
                  <a:cubicBezTo>
                    <a:pt x="1041370" y="201544"/>
                    <a:pt x="1028510" y="206940"/>
                    <a:pt x="1015086" y="206940"/>
                  </a:cubicBezTo>
                  <a:lnTo>
                    <a:pt x="9492" y="206940"/>
                  </a:lnTo>
                  <a:cubicBezTo>
                    <a:pt x="5945" y="206940"/>
                    <a:pt x="2745" y="204812"/>
                    <a:pt x="1373" y="201542"/>
                  </a:cubicBezTo>
                  <a:cubicBezTo>
                    <a:pt x="0" y="198271"/>
                    <a:pt x="724" y="194497"/>
                    <a:pt x="3209" y="191966"/>
                  </a:cubicBezTo>
                  <a:lnTo>
                    <a:pt x="177003" y="14974"/>
                  </a:lnTo>
                  <a:cubicBezTo>
                    <a:pt x="186408" y="5396"/>
                    <a:pt x="199268" y="0"/>
                    <a:pt x="212692" y="0"/>
                  </a:cubicBezTo>
                  <a:close/>
                </a:path>
              </a:pathLst>
            </a:custGeom>
            <a:solidFill>
              <a:srgbClr val="3275C5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101600" y="19050"/>
              <a:ext cx="1047566" cy="187890"/>
            </a:xfrm>
            <a:prstGeom prst="rect">
              <a:avLst/>
            </a:prstGeom>
          </p:spPr>
          <p:txBody>
            <a:bodyPr lIns="83282" tIns="83282" rIns="83282" bIns="83282" rtlCol="0" anchor="ctr"/>
            <a:lstStyle/>
            <a:p>
              <a:pPr algn="ctr">
                <a:lnSpc>
                  <a:spcPts val="1993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10800000">
            <a:off x="-1604397" y="9407697"/>
            <a:ext cx="3144637" cy="520282"/>
            <a:chOff x="0" y="0"/>
            <a:chExt cx="1250766" cy="206940"/>
          </a:xfrm>
        </p:grpSpPr>
        <p:sp>
          <p:nvSpPr>
            <p:cNvPr id="6" name="Freeform 6"/>
            <p:cNvSpPr/>
            <p:nvPr/>
          </p:nvSpPr>
          <p:spPr>
            <a:xfrm>
              <a:off x="13485" y="0"/>
              <a:ext cx="1223797" cy="206940"/>
            </a:xfrm>
            <a:custGeom>
              <a:avLst/>
              <a:gdLst/>
              <a:ahLst/>
              <a:cxnLst/>
              <a:rect l="l" t="t" r="r" b="b"/>
              <a:pathLst>
                <a:path w="1223797" h="206940">
                  <a:moveTo>
                    <a:pt x="214334" y="0"/>
                  </a:moveTo>
                  <a:lnTo>
                    <a:pt x="1212662" y="0"/>
                  </a:lnTo>
                  <a:cubicBezTo>
                    <a:pt x="1216822" y="0"/>
                    <a:pt x="1220577" y="2496"/>
                    <a:pt x="1222187" y="6333"/>
                  </a:cubicBezTo>
                  <a:cubicBezTo>
                    <a:pt x="1223796" y="10170"/>
                    <a:pt x="1222947" y="14598"/>
                    <a:pt x="1220032" y="17567"/>
                  </a:cubicBezTo>
                  <a:lnTo>
                    <a:pt x="1051330" y="189373"/>
                  </a:lnTo>
                  <a:cubicBezTo>
                    <a:pt x="1040297" y="200610"/>
                    <a:pt x="1025210" y="206940"/>
                    <a:pt x="1009462" y="206940"/>
                  </a:cubicBezTo>
                  <a:lnTo>
                    <a:pt x="11134" y="206940"/>
                  </a:lnTo>
                  <a:cubicBezTo>
                    <a:pt x="6974" y="206940"/>
                    <a:pt x="3219" y="204444"/>
                    <a:pt x="1609" y="200607"/>
                  </a:cubicBezTo>
                  <a:cubicBezTo>
                    <a:pt x="0" y="196770"/>
                    <a:pt x="849" y="192342"/>
                    <a:pt x="3764" y="189373"/>
                  </a:cubicBezTo>
                  <a:lnTo>
                    <a:pt x="172466" y="17567"/>
                  </a:lnTo>
                  <a:cubicBezTo>
                    <a:pt x="183499" y="6330"/>
                    <a:pt x="198586" y="0"/>
                    <a:pt x="214334" y="0"/>
                  </a:cubicBezTo>
                  <a:close/>
                </a:path>
              </a:pathLst>
            </a:custGeom>
            <a:solidFill>
              <a:srgbClr val="64CAF4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101600" y="19050"/>
              <a:ext cx="1047566" cy="187890"/>
            </a:xfrm>
            <a:prstGeom prst="rect">
              <a:avLst/>
            </a:prstGeom>
          </p:spPr>
          <p:txBody>
            <a:bodyPr lIns="83282" tIns="83282" rIns="83282" bIns="83282" rtlCol="0" anchor="ctr"/>
            <a:lstStyle/>
            <a:p>
              <a:pPr algn="ctr">
                <a:lnSpc>
                  <a:spcPts val="1993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4410002" y="-369454"/>
            <a:ext cx="7009358" cy="1138013"/>
            <a:chOff x="0" y="0"/>
            <a:chExt cx="812800" cy="131963"/>
          </a:xfrm>
        </p:grpSpPr>
        <p:sp>
          <p:nvSpPr>
            <p:cNvPr id="9" name="Freeform 9"/>
            <p:cNvSpPr/>
            <p:nvPr/>
          </p:nvSpPr>
          <p:spPr>
            <a:xfrm>
              <a:off x="14243" y="0"/>
              <a:ext cx="784313" cy="131963"/>
            </a:xfrm>
            <a:custGeom>
              <a:avLst/>
              <a:gdLst/>
              <a:ahLst/>
              <a:cxnLst/>
              <a:rect l="l" t="t" r="r" b="b"/>
              <a:pathLst>
                <a:path w="784313" h="131963">
                  <a:moveTo>
                    <a:pt x="574371" y="0"/>
                  </a:moveTo>
                  <a:lnTo>
                    <a:pt x="6743" y="0"/>
                  </a:lnTo>
                  <a:cubicBezTo>
                    <a:pt x="3990" y="0"/>
                    <a:pt x="1564" y="1811"/>
                    <a:pt x="782" y="4451"/>
                  </a:cubicBezTo>
                  <a:cubicBezTo>
                    <a:pt x="0" y="7091"/>
                    <a:pt x="1048" y="9930"/>
                    <a:pt x="3357" y="11430"/>
                  </a:cubicBezTo>
                  <a:lnTo>
                    <a:pt x="171357" y="120533"/>
                  </a:lnTo>
                  <a:cubicBezTo>
                    <a:pt x="182844" y="127993"/>
                    <a:pt x="196246" y="131963"/>
                    <a:pt x="209943" y="131963"/>
                  </a:cubicBezTo>
                  <a:lnTo>
                    <a:pt x="777571" y="131963"/>
                  </a:lnTo>
                  <a:cubicBezTo>
                    <a:pt x="780324" y="131963"/>
                    <a:pt x="782750" y="130152"/>
                    <a:pt x="783532" y="127512"/>
                  </a:cubicBezTo>
                  <a:cubicBezTo>
                    <a:pt x="784314" y="124873"/>
                    <a:pt x="783266" y="122033"/>
                    <a:pt x="780957" y="120533"/>
                  </a:cubicBezTo>
                  <a:lnTo>
                    <a:pt x="612957" y="11430"/>
                  </a:lnTo>
                  <a:cubicBezTo>
                    <a:pt x="601470" y="3970"/>
                    <a:pt x="588068" y="0"/>
                    <a:pt x="574371" y="0"/>
                  </a:cubicBezTo>
                  <a:close/>
                </a:path>
              </a:pathLst>
            </a:custGeom>
            <a:solidFill>
              <a:srgbClr val="3275C5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101600" y="19050"/>
              <a:ext cx="609600" cy="112913"/>
            </a:xfrm>
            <a:prstGeom prst="rect">
              <a:avLst/>
            </a:prstGeom>
          </p:spPr>
          <p:txBody>
            <a:bodyPr lIns="83282" tIns="83282" rIns="83282" bIns="83282" rtlCol="0" anchor="ctr"/>
            <a:lstStyle/>
            <a:p>
              <a:pPr algn="ctr">
                <a:lnSpc>
                  <a:spcPts val="1993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6629956" y="508418"/>
            <a:ext cx="3144637" cy="520282"/>
            <a:chOff x="0" y="0"/>
            <a:chExt cx="812800" cy="134478"/>
          </a:xfrm>
        </p:grpSpPr>
        <p:sp>
          <p:nvSpPr>
            <p:cNvPr id="12" name="Freeform 12"/>
            <p:cNvSpPr/>
            <p:nvPr/>
          </p:nvSpPr>
          <p:spPr>
            <a:xfrm>
              <a:off x="26532" y="0"/>
              <a:ext cx="759735" cy="134478"/>
            </a:xfrm>
            <a:custGeom>
              <a:avLst/>
              <a:gdLst/>
              <a:ahLst/>
              <a:cxnLst/>
              <a:rect l="l" t="t" r="r" b="b"/>
              <a:pathLst>
                <a:path w="759735" h="134478">
                  <a:moveTo>
                    <a:pt x="543677" y="0"/>
                  </a:moveTo>
                  <a:lnTo>
                    <a:pt x="12859" y="0"/>
                  </a:lnTo>
                  <a:cubicBezTo>
                    <a:pt x="7628" y="0"/>
                    <a:pt x="3015" y="3429"/>
                    <a:pt x="1508" y="8438"/>
                  </a:cubicBezTo>
                  <a:cubicBezTo>
                    <a:pt x="0" y="13447"/>
                    <a:pt x="1955" y="18853"/>
                    <a:pt x="6317" y="21740"/>
                  </a:cubicBezTo>
                  <a:lnTo>
                    <a:pt x="143819" y="112739"/>
                  </a:lnTo>
                  <a:cubicBezTo>
                    <a:pt x="165244" y="126918"/>
                    <a:pt x="190367" y="134478"/>
                    <a:pt x="216059" y="134478"/>
                  </a:cubicBezTo>
                  <a:lnTo>
                    <a:pt x="746877" y="134478"/>
                  </a:lnTo>
                  <a:cubicBezTo>
                    <a:pt x="752108" y="134478"/>
                    <a:pt x="756721" y="131049"/>
                    <a:pt x="758228" y="126040"/>
                  </a:cubicBezTo>
                  <a:cubicBezTo>
                    <a:pt x="759736" y="121031"/>
                    <a:pt x="757781" y="115626"/>
                    <a:pt x="753419" y="112739"/>
                  </a:cubicBezTo>
                  <a:lnTo>
                    <a:pt x="615917" y="21740"/>
                  </a:lnTo>
                  <a:cubicBezTo>
                    <a:pt x="594492" y="7561"/>
                    <a:pt x="569369" y="0"/>
                    <a:pt x="543677" y="0"/>
                  </a:cubicBezTo>
                  <a:close/>
                </a:path>
              </a:pathLst>
            </a:custGeom>
            <a:solidFill>
              <a:srgbClr val="64CAF4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101600" y="19050"/>
              <a:ext cx="609600" cy="115428"/>
            </a:xfrm>
            <a:prstGeom prst="rect">
              <a:avLst/>
            </a:prstGeom>
          </p:spPr>
          <p:txBody>
            <a:bodyPr lIns="83282" tIns="83282" rIns="83282" bIns="83282" rtlCol="0" anchor="ctr"/>
            <a:lstStyle/>
            <a:p>
              <a:pPr algn="ctr">
                <a:lnSpc>
                  <a:spcPts val="1993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0" y="57499"/>
            <a:ext cx="2837723" cy="1565477"/>
          </a:xfrm>
          <a:custGeom>
            <a:avLst/>
            <a:gdLst/>
            <a:ahLst/>
            <a:cxnLst/>
            <a:rect l="l" t="t" r="r" b="b"/>
            <a:pathLst>
              <a:path w="2837723" h="1565477">
                <a:moveTo>
                  <a:pt x="0" y="0"/>
                </a:moveTo>
                <a:lnTo>
                  <a:pt x="2837723" y="0"/>
                </a:lnTo>
                <a:lnTo>
                  <a:pt x="2837723" y="1565477"/>
                </a:lnTo>
                <a:lnTo>
                  <a:pt x="0" y="15654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3778486" y="428974"/>
            <a:ext cx="10731028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b="1">
                <a:solidFill>
                  <a:srgbClr val="56AAF0"/>
                </a:solidFill>
                <a:latin typeface="Dynamo Medium"/>
                <a:ea typeface="Dynamo Medium"/>
                <a:cs typeface="Dynamo Medium"/>
                <a:sym typeface="Dynamo Medium"/>
              </a:rPr>
              <a:t>CRC CARDS</a:t>
            </a:r>
          </a:p>
        </p:txBody>
      </p:sp>
      <p:graphicFrame>
        <p:nvGraphicFramePr>
          <p:cNvPr id="16" name="Table 16"/>
          <p:cNvGraphicFramePr>
            <a:graphicFrameLocks noGrp="1"/>
          </p:cNvGraphicFramePr>
          <p:nvPr/>
        </p:nvGraphicFramePr>
        <p:xfrm>
          <a:off x="1028700" y="1746004"/>
          <a:ext cx="16073478" cy="7661693"/>
        </p:xfrm>
        <a:graphic>
          <a:graphicData uri="http://schemas.openxmlformats.org/drawingml/2006/table">
            <a:tbl>
              <a:tblPr/>
              <a:tblGrid>
                <a:gridCol w="23934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57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72279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99825"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1">
                          <a:solidFill>
                            <a:srgbClr val="FFFFFF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Class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191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1">
                          <a:solidFill>
                            <a:srgbClr val="FFFFFF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Description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191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1">
                          <a:solidFill>
                            <a:srgbClr val="FFFFFF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Responsibilities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191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15370"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KitchenArea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Serves as the command center for food preparation workflow and order fulfillment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+ Receive and queue new orders (Order)</a:t>
                      </a:r>
                      <a:endParaRPr lang="en-US" sz="1100"/>
                    </a:p>
                    <a:p>
                      <a:pPr algn="l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+ Track order preparation status (Order)</a:t>
                      </a:r>
                    </a:p>
                    <a:p>
                      <a:pPr algn="l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+ Update order status in system (Order)</a:t>
                      </a:r>
                    </a:p>
                    <a:p>
                      <a:pPr algn="l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+ Manage item availability (MenuItem)</a:t>
                      </a:r>
                    </a:p>
                    <a:p>
                      <a:pPr algn="l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+ Process special requests (MenuItem)</a:t>
                      </a:r>
                    </a:p>
                    <a:p>
                      <a:pPr algn="l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+ Inform staff of completed orders (Employee)</a:t>
                      </a: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46498"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Employee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Acts as the operational executor handling all staff-related activities and customer service functions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+ Track employee check-in/out status (None)</a:t>
                      </a:r>
                      <a:endParaRPr lang="en-US" sz="1100"/>
                    </a:p>
                    <a:p>
                      <a:pPr algn="l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+ Process and modify customer orders (Order &amp; MenuItem)</a:t>
                      </a:r>
                    </a:p>
                    <a:p>
                      <a:pPr algn="l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+ Handle customer payments and refunds (Payment)</a:t>
                      </a:r>
                    </a:p>
                    <a:p>
                      <a:pPr algn="l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+ Manage table assignments (Table)</a:t>
                      </a:r>
                    </a:p>
                    <a:p>
                      <a:pPr algn="l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+ Handle reservation requests (Reservation)</a:t>
                      </a:r>
                    </a:p>
                    <a:p>
                      <a:pPr algn="l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+ Update order and table status (Order &amp; Table) </a:t>
                      </a: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-3211001" y="9646147"/>
            <a:ext cx="7009358" cy="1159703"/>
            <a:chOff x="0" y="0"/>
            <a:chExt cx="1250766" cy="206940"/>
          </a:xfrm>
        </p:grpSpPr>
        <p:sp>
          <p:nvSpPr>
            <p:cNvPr id="3" name="Freeform 3"/>
            <p:cNvSpPr/>
            <p:nvPr/>
          </p:nvSpPr>
          <p:spPr>
            <a:xfrm>
              <a:off x="11494" y="0"/>
              <a:ext cx="1227777" cy="206940"/>
            </a:xfrm>
            <a:custGeom>
              <a:avLst/>
              <a:gdLst/>
              <a:ahLst/>
              <a:cxnLst/>
              <a:rect l="l" t="t" r="r" b="b"/>
              <a:pathLst>
                <a:path w="1227777" h="206940">
                  <a:moveTo>
                    <a:pt x="212692" y="0"/>
                  </a:moveTo>
                  <a:lnTo>
                    <a:pt x="1218286" y="0"/>
                  </a:lnTo>
                  <a:cubicBezTo>
                    <a:pt x="1221833" y="0"/>
                    <a:pt x="1225033" y="2128"/>
                    <a:pt x="1226405" y="5398"/>
                  </a:cubicBezTo>
                  <a:cubicBezTo>
                    <a:pt x="1227778" y="8669"/>
                    <a:pt x="1227054" y="12443"/>
                    <a:pt x="1224569" y="14974"/>
                  </a:cubicBezTo>
                  <a:lnTo>
                    <a:pt x="1050775" y="191966"/>
                  </a:lnTo>
                  <a:cubicBezTo>
                    <a:pt x="1041370" y="201544"/>
                    <a:pt x="1028510" y="206940"/>
                    <a:pt x="1015086" y="206940"/>
                  </a:cubicBezTo>
                  <a:lnTo>
                    <a:pt x="9492" y="206940"/>
                  </a:lnTo>
                  <a:cubicBezTo>
                    <a:pt x="5945" y="206940"/>
                    <a:pt x="2745" y="204812"/>
                    <a:pt x="1373" y="201542"/>
                  </a:cubicBezTo>
                  <a:cubicBezTo>
                    <a:pt x="0" y="198271"/>
                    <a:pt x="724" y="194497"/>
                    <a:pt x="3209" y="191966"/>
                  </a:cubicBezTo>
                  <a:lnTo>
                    <a:pt x="177003" y="14974"/>
                  </a:lnTo>
                  <a:cubicBezTo>
                    <a:pt x="186408" y="5396"/>
                    <a:pt x="199268" y="0"/>
                    <a:pt x="212692" y="0"/>
                  </a:cubicBezTo>
                  <a:close/>
                </a:path>
              </a:pathLst>
            </a:custGeom>
            <a:solidFill>
              <a:srgbClr val="3275C5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101600" y="19050"/>
              <a:ext cx="1047566" cy="187890"/>
            </a:xfrm>
            <a:prstGeom prst="rect">
              <a:avLst/>
            </a:prstGeom>
          </p:spPr>
          <p:txBody>
            <a:bodyPr lIns="83282" tIns="83282" rIns="83282" bIns="83282" rtlCol="0" anchor="ctr"/>
            <a:lstStyle/>
            <a:p>
              <a:pPr algn="ctr">
                <a:lnSpc>
                  <a:spcPts val="1993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10800000">
            <a:off x="-1604397" y="9407697"/>
            <a:ext cx="3144637" cy="520282"/>
            <a:chOff x="0" y="0"/>
            <a:chExt cx="1250766" cy="206940"/>
          </a:xfrm>
        </p:grpSpPr>
        <p:sp>
          <p:nvSpPr>
            <p:cNvPr id="6" name="Freeform 6"/>
            <p:cNvSpPr/>
            <p:nvPr/>
          </p:nvSpPr>
          <p:spPr>
            <a:xfrm>
              <a:off x="13485" y="0"/>
              <a:ext cx="1223797" cy="206940"/>
            </a:xfrm>
            <a:custGeom>
              <a:avLst/>
              <a:gdLst/>
              <a:ahLst/>
              <a:cxnLst/>
              <a:rect l="l" t="t" r="r" b="b"/>
              <a:pathLst>
                <a:path w="1223797" h="206940">
                  <a:moveTo>
                    <a:pt x="214334" y="0"/>
                  </a:moveTo>
                  <a:lnTo>
                    <a:pt x="1212662" y="0"/>
                  </a:lnTo>
                  <a:cubicBezTo>
                    <a:pt x="1216822" y="0"/>
                    <a:pt x="1220577" y="2496"/>
                    <a:pt x="1222187" y="6333"/>
                  </a:cubicBezTo>
                  <a:cubicBezTo>
                    <a:pt x="1223796" y="10170"/>
                    <a:pt x="1222947" y="14598"/>
                    <a:pt x="1220032" y="17567"/>
                  </a:cubicBezTo>
                  <a:lnTo>
                    <a:pt x="1051330" y="189373"/>
                  </a:lnTo>
                  <a:cubicBezTo>
                    <a:pt x="1040297" y="200610"/>
                    <a:pt x="1025210" y="206940"/>
                    <a:pt x="1009462" y="206940"/>
                  </a:cubicBezTo>
                  <a:lnTo>
                    <a:pt x="11134" y="206940"/>
                  </a:lnTo>
                  <a:cubicBezTo>
                    <a:pt x="6974" y="206940"/>
                    <a:pt x="3219" y="204444"/>
                    <a:pt x="1609" y="200607"/>
                  </a:cubicBezTo>
                  <a:cubicBezTo>
                    <a:pt x="0" y="196770"/>
                    <a:pt x="849" y="192342"/>
                    <a:pt x="3764" y="189373"/>
                  </a:cubicBezTo>
                  <a:lnTo>
                    <a:pt x="172466" y="17567"/>
                  </a:lnTo>
                  <a:cubicBezTo>
                    <a:pt x="183499" y="6330"/>
                    <a:pt x="198586" y="0"/>
                    <a:pt x="214334" y="0"/>
                  </a:cubicBezTo>
                  <a:close/>
                </a:path>
              </a:pathLst>
            </a:custGeom>
            <a:solidFill>
              <a:srgbClr val="64CAF4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101600" y="19050"/>
              <a:ext cx="1047566" cy="187890"/>
            </a:xfrm>
            <a:prstGeom prst="rect">
              <a:avLst/>
            </a:prstGeom>
          </p:spPr>
          <p:txBody>
            <a:bodyPr lIns="83282" tIns="83282" rIns="83282" bIns="83282" rtlCol="0" anchor="ctr"/>
            <a:lstStyle/>
            <a:p>
              <a:pPr algn="ctr">
                <a:lnSpc>
                  <a:spcPts val="1993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4410002" y="-369454"/>
            <a:ext cx="7009358" cy="1138013"/>
            <a:chOff x="0" y="0"/>
            <a:chExt cx="812800" cy="131963"/>
          </a:xfrm>
        </p:grpSpPr>
        <p:sp>
          <p:nvSpPr>
            <p:cNvPr id="9" name="Freeform 9"/>
            <p:cNvSpPr/>
            <p:nvPr/>
          </p:nvSpPr>
          <p:spPr>
            <a:xfrm>
              <a:off x="14243" y="0"/>
              <a:ext cx="784313" cy="131963"/>
            </a:xfrm>
            <a:custGeom>
              <a:avLst/>
              <a:gdLst/>
              <a:ahLst/>
              <a:cxnLst/>
              <a:rect l="l" t="t" r="r" b="b"/>
              <a:pathLst>
                <a:path w="784313" h="131963">
                  <a:moveTo>
                    <a:pt x="574371" y="0"/>
                  </a:moveTo>
                  <a:lnTo>
                    <a:pt x="6743" y="0"/>
                  </a:lnTo>
                  <a:cubicBezTo>
                    <a:pt x="3990" y="0"/>
                    <a:pt x="1564" y="1811"/>
                    <a:pt x="782" y="4451"/>
                  </a:cubicBezTo>
                  <a:cubicBezTo>
                    <a:pt x="0" y="7091"/>
                    <a:pt x="1048" y="9930"/>
                    <a:pt x="3357" y="11430"/>
                  </a:cubicBezTo>
                  <a:lnTo>
                    <a:pt x="171357" y="120533"/>
                  </a:lnTo>
                  <a:cubicBezTo>
                    <a:pt x="182844" y="127993"/>
                    <a:pt x="196246" y="131963"/>
                    <a:pt x="209943" y="131963"/>
                  </a:cubicBezTo>
                  <a:lnTo>
                    <a:pt x="777571" y="131963"/>
                  </a:lnTo>
                  <a:cubicBezTo>
                    <a:pt x="780324" y="131963"/>
                    <a:pt x="782750" y="130152"/>
                    <a:pt x="783532" y="127512"/>
                  </a:cubicBezTo>
                  <a:cubicBezTo>
                    <a:pt x="784314" y="124873"/>
                    <a:pt x="783266" y="122033"/>
                    <a:pt x="780957" y="120533"/>
                  </a:cubicBezTo>
                  <a:lnTo>
                    <a:pt x="612957" y="11430"/>
                  </a:lnTo>
                  <a:cubicBezTo>
                    <a:pt x="601470" y="3970"/>
                    <a:pt x="588068" y="0"/>
                    <a:pt x="574371" y="0"/>
                  </a:cubicBezTo>
                  <a:close/>
                </a:path>
              </a:pathLst>
            </a:custGeom>
            <a:solidFill>
              <a:srgbClr val="3275C5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101600" y="19050"/>
              <a:ext cx="609600" cy="112913"/>
            </a:xfrm>
            <a:prstGeom prst="rect">
              <a:avLst/>
            </a:prstGeom>
          </p:spPr>
          <p:txBody>
            <a:bodyPr lIns="83282" tIns="83282" rIns="83282" bIns="83282" rtlCol="0" anchor="ctr"/>
            <a:lstStyle/>
            <a:p>
              <a:pPr algn="ctr">
                <a:lnSpc>
                  <a:spcPts val="1993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6629956" y="508418"/>
            <a:ext cx="3144637" cy="520282"/>
            <a:chOff x="0" y="0"/>
            <a:chExt cx="812800" cy="134478"/>
          </a:xfrm>
        </p:grpSpPr>
        <p:sp>
          <p:nvSpPr>
            <p:cNvPr id="12" name="Freeform 12"/>
            <p:cNvSpPr/>
            <p:nvPr/>
          </p:nvSpPr>
          <p:spPr>
            <a:xfrm>
              <a:off x="26532" y="0"/>
              <a:ext cx="759735" cy="134478"/>
            </a:xfrm>
            <a:custGeom>
              <a:avLst/>
              <a:gdLst/>
              <a:ahLst/>
              <a:cxnLst/>
              <a:rect l="l" t="t" r="r" b="b"/>
              <a:pathLst>
                <a:path w="759735" h="134478">
                  <a:moveTo>
                    <a:pt x="543677" y="0"/>
                  </a:moveTo>
                  <a:lnTo>
                    <a:pt x="12859" y="0"/>
                  </a:lnTo>
                  <a:cubicBezTo>
                    <a:pt x="7628" y="0"/>
                    <a:pt x="3015" y="3429"/>
                    <a:pt x="1508" y="8438"/>
                  </a:cubicBezTo>
                  <a:cubicBezTo>
                    <a:pt x="0" y="13447"/>
                    <a:pt x="1955" y="18853"/>
                    <a:pt x="6317" y="21740"/>
                  </a:cubicBezTo>
                  <a:lnTo>
                    <a:pt x="143819" y="112739"/>
                  </a:lnTo>
                  <a:cubicBezTo>
                    <a:pt x="165244" y="126918"/>
                    <a:pt x="190367" y="134478"/>
                    <a:pt x="216059" y="134478"/>
                  </a:cubicBezTo>
                  <a:lnTo>
                    <a:pt x="746877" y="134478"/>
                  </a:lnTo>
                  <a:cubicBezTo>
                    <a:pt x="752108" y="134478"/>
                    <a:pt x="756721" y="131049"/>
                    <a:pt x="758228" y="126040"/>
                  </a:cubicBezTo>
                  <a:cubicBezTo>
                    <a:pt x="759736" y="121031"/>
                    <a:pt x="757781" y="115626"/>
                    <a:pt x="753419" y="112739"/>
                  </a:cubicBezTo>
                  <a:lnTo>
                    <a:pt x="615917" y="21740"/>
                  </a:lnTo>
                  <a:cubicBezTo>
                    <a:pt x="594492" y="7561"/>
                    <a:pt x="569369" y="0"/>
                    <a:pt x="543677" y="0"/>
                  </a:cubicBezTo>
                  <a:close/>
                </a:path>
              </a:pathLst>
            </a:custGeom>
            <a:solidFill>
              <a:srgbClr val="64CAF4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101600" y="19050"/>
              <a:ext cx="609600" cy="115428"/>
            </a:xfrm>
            <a:prstGeom prst="rect">
              <a:avLst/>
            </a:prstGeom>
          </p:spPr>
          <p:txBody>
            <a:bodyPr lIns="83282" tIns="83282" rIns="83282" bIns="83282" rtlCol="0" anchor="ctr"/>
            <a:lstStyle/>
            <a:p>
              <a:pPr algn="ctr">
                <a:lnSpc>
                  <a:spcPts val="1993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0" y="57499"/>
            <a:ext cx="2837723" cy="1565477"/>
          </a:xfrm>
          <a:custGeom>
            <a:avLst/>
            <a:gdLst/>
            <a:ahLst/>
            <a:cxnLst/>
            <a:rect l="l" t="t" r="r" b="b"/>
            <a:pathLst>
              <a:path w="2837723" h="1565477">
                <a:moveTo>
                  <a:pt x="0" y="0"/>
                </a:moveTo>
                <a:lnTo>
                  <a:pt x="2837723" y="0"/>
                </a:lnTo>
                <a:lnTo>
                  <a:pt x="2837723" y="1565477"/>
                </a:lnTo>
                <a:lnTo>
                  <a:pt x="0" y="15654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3778486" y="428974"/>
            <a:ext cx="10731028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b="1">
                <a:solidFill>
                  <a:srgbClr val="56AAF0"/>
                </a:solidFill>
                <a:latin typeface="Dynamo Medium"/>
                <a:ea typeface="Dynamo Medium"/>
                <a:cs typeface="Dynamo Medium"/>
                <a:sym typeface="Dynamo Medium"/>
              </a:rPr>
              <a:t>CRC CARDS</a:t>
            </a:r>
          </a:p>
        </p:txBody>
      </p:sp>
      <p:graphicFrame>
        <p:nvGraphicFramePr>
          <p:cNvPr id="16" name="Table 16"/>
          <p:cNvGraphicFramePr>
            <a:graphicFrameLocks noGrp="1"/>
          </p:cNvGraphicFramePr>
          <p:nvPr/>
        </p:nvGraphicFramePr>
        <p:xfrm>
          <a:off x="1028700" y="1746004"/>
          <a:ext cx="16073478" cy="7762875"/>
        </p:xfrm>
        <a:graphic>
          <a:graphicData uri="http://schemas.openxmlformats.org/drawingml/2006/table">
            <a:tbl>
              <a:tblPr/>
              <a:tblGrid>
                <a:gridCol w="23934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57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72279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99766"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1">
                          <a:solidFill>
                            <a:srgbClr val="FFFFFF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Class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191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1">
                          <a:solidFill>
                            <a:srgbClr val="FFFFFF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Description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191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1">
                          <a:solidFill>
                            <a:srgbClr val="FFFFFF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Responsibilities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191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15173"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MenuItem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Functions as the fundamental building block of the restaurant's menu and ordering system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+ Maintain price information (None)</a:t>
                      </a:r>
                      <a:endParaRPr lang="en-US" sz="1100"/>
                    </a:p>
                    <a:p>
                      <a:pPr algn="l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+ Check if items are available (KitchenArea)</a:t>
                      </a:r>
                    </a:p>
                    <a:p>
                      <a:pPr algn="l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+ Calculate item total with modifiers (Order)</a:t>
                      </a:r>
                    </a:p>
                    <a:p>
                      <a:pPr algn="l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+ Provide item description and details (None)</a:t>
                      </a:r>
                    </a:p>
                    <a:p>
                      <a:pPr algn="l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+ Manage items popularity statistics (Order)</a:t>
                      </a:r>
                    </a:p>
                    <a:p>
                      <a:pPr algn="l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+ Update amount of items in stock (None)</a:t>
                      </a: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47936"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Payment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Operates as the financial transaction processor and record keeper for all monetary operations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+ Handle customers payment methods (Order)</a:t>
                      </a:r>
                      <a:endParaRPr lang="en-US" sz="1100"/>
                    </a:p>
                    <a:p>
                      <a:pPr algn="l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+ Generate receipts and invoices (Order)</a:t>
                      </a:r>
                    </a:p>
                    <a:p>
                      <a:pPr algn="l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+ Calculate the amount of customer bills (Order &amp; Customer)</a:t>
                      </a:r>
                    </a:p>
                    <a:p>
                      <a:pPr algn="l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+ Update invoices details and statuses (Employee &amp; Order)</a:t>
                      </a:r>
                    </a:p>
                    <a:p>
                      <a:pPr algn="l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+ Apply discounts to invoices (Employee)</a:t>
                      </a:r>
                    </a:p>
                    <a:p>
                      <a:pPr algn="l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+ Inform the customers of the completion of payment (Customer) </a:t>
                      </a:r>
                    </a:p>
                    <a:p>
                      <a:pPr algn="l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+ Create financial reports (Order)</a:t>
                      </a: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57499"/>
            <a:ext cx="2803852" cy="1546792"/>
          </a:xfrm>
          <a:custGeom>
            <a:avLst/>
            <a:gdLst/>
            <a:ahLst/>
            <a:cxnLst/>
            <a:rect l="l" t="t" r="r" b="b"/>
            <a:pathLst>
              <a:path w="2803852" h="1546792">
                <a:moveTo>
                  <a:pt x="0" y="0"/>
                </a:moveTo>
                <a:lnTo>
                  <a:pt x="2803852" y="0"/>
                </a:lnTo>
                <a:lnTo>
                  <a:pt x="2803852" y="1546791"/>
                </a:lnTo>
                <a:lnTo>
                  <a:pt x="0" y="154679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778486" y="-92075"/>
            <a:ext cx="10731028" cy="1120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00"/>
              </a:lnSpc>
            </a:pPr>
            <a:r>
              <a:rPr lang="en-US" sz="6500" b="1">
                <a:solidFill>
                  <a:srgbClr val="56AAF0"/>
                </a:solidFill>
                <a:latin typeface="Dynamo Medium"/>
                <a:ea typeface="Dynamo Medium"/>
                <a:cs typeface="Dynamo Medium"/>
                <a:sym typeface="Dynamo Medium"/>
              </a:rPr>
              <a:t>WORKFLOW DIAGRAM</a:t>
            </a:r>
          </a:p>
        </p:txBody>
      </p:sp>
      <p:grpSp>
        <p:nvGrpSpPr>
          <p:cNvPr id="4" name="Group 4"/>
          <p:cNvGrpSpPr/>
          <p:nvPr/>
        </p:nvGrpSpPr>
        <p:grpSpPr>
          <a:xfrm rot="-10800000">
            <a:off x="-3211001" y="9646147"/>
            <a:ext cx="7009358" cy="1159703"/>
            <a:chOff x="0" y="0"/>
            <a:chExt cx="1250766" cy="206940"/>
          </a:xfrm>
        </p:grpSpPr>
        <p:sp>
          <p:nvSpPr>
            <p:cNvPr id="5" name="Freeform 5"/>
            <p:cNvSpPr/>
            <p:nvPr/>
          </p:nvSpPr>
          <p:spPr>
            <a:xfrm>
              <a:off x="11494" y="0"/>
              <a:ext cx="1227777" cy="206940"/>
            </a:xfrm>
            <a:custGeom>
              <a:avLst/>
              <a:gdLst/>
              <a:ahLst/>
              <a:cxnLst/>
              <a:rect l="l" t="t" r="r" b="b"/>
              <a:pathLst>
                <a:path w="1227777" h="206940">
                  <a:moveTo>
                    <a:pt x="212692" y="0"/>
                  </a:moveTo>
                  <a:lnTo>
                    <a:pt x="1218286" y="0"/>
                  </a:lnTo>
                  <a:cubicBezTo>
                    <a:pt x="1221833" y="0"/>
                    <a:pt x="1225033" y="2128"/>
                    <a:pt x="1226405" y="5398"/>
                  </a:cubicBezTo>
                  <a:cubicBezTo>
                    <a:pt x="1227778" y="8669"/>
                    <a:pt x="1227054" y="12443"/>
                    <a:pt x="1224569" y="14974"/>
                  </a:cubicBezTo>
                  <a:lnTo>
                    <a:pt x="1050775" y="191966"/>
                  </a:lnTo>
                  <a:cubicBezTo>
                    <a:pt x="1041370" y="201544"/>
                    <a:pt x="1028510" y="206940"/>
                    <a:pt x="1015086" y="206940"/>
                  </a:cubicBezTo>
                  <a:lnTo>
                    <a:pt x="9492" y="206940"/>
                  </a:lnTo>
                  <a:cubicBezTo>
                    <a:pt x="5945" y="206940"/>
                    <a:pt x="2745" y="204812"/>
                    <a:pt x="1373" y="201542"/>
                  </a:cubicBezTo>
                  <a:cubicBezTo>
                    <a:pt x="0" y="198271"/>
                    <a:pt x="724" y="194497"/>
                    <a:pt x="3209" y="191966"/>
                  </a:cubicBezTo>
                  <a:lnTo>
                    <a:pt x="177003" y="14974"/>
                  </a:lnTo>
                  <a:cubicBezTo>
                    <a:pt x="186408" y="5396"/>
                    <a:pt x="199268" y="0"/>
                    <a:pt x="212692" y="0"/>
                  </a:cubicBezTo>
                  <a:close/>
                </a:path>
              </a:pathLst>
            </a:custGeom>
            <a:solidFill>
              <a:srgbClr val="3275C5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101600" y="19050"/>
              <a:ext cx="1047566" cy="187890"/>
            </a:xfrm>
            <a:prstGeom prst="rect">
              <a:avLst/>
            </a:prstGeom>
          </p:spPr>
          <p:txBody>
            <a:bodyPr lIns="83282" tIns="83282" rIns="83282" bIns="83282" rtlCol="0" anchor="ctr"/>
            <a:lstStyle/>
            <a:p>
              <a:pPr algn="ctr">
                <a:lnSpc>
                  <a:spcPts val="1993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 rot="-10800000">
            <a:off x="-1604397" y="9407697"/>
            <a:ext cx="3144637" cy="520282"/>
            <a:chOff x="0" y="0"/>
            <a:chExt cx="1250766" cy="206940"/>
          </a:xfrm>
        </p:grpSpPr>
        <p:sp>
          <p:nvSpPr>
            <p:cNvPr id="8" name="Freeform 8"/>
            <p:cNvSpPr/>
            <p:nvPr/>
          </p:nvSpPr>
          <p:spPr>
            <a:xfrm>
              <a:off x="13485" y="0"/>
              <a:ext cx="1223797" cy="206940"/>
            </a:xfrm>
            <a:custGeom>
              <a:avLst/>
              <a:gdLst/>
              <a:ahLst/>
              <a:cxnLst/>
              <a:rect l="l" t="t" r="r" b="b"/>
              <a:pathLst>
                <a:path w="1223797" h="206940">
                  <a:moveTo>
                    <a:pt x="214334" y="0"/>
                  </a:moveTo>
                  <a:lnTo>
                    <a:pt x="1212662" y="0"/>
                  </a:lnTo>
                  <a:cubicBezTo>
                    <a:pt x="1216822" y="0"/>
                    <a:pt x="1220577" y="2496"/>
                    <a:pt x="1222187" y="6333"/>
                  </a:cubicBezTo>
                  <a:cubicBezTo>
                    <a:pt x="1223796" y="10170"/>
                    <a:pt x="1222947" y="14598"/>
                    <a:pt x="1220032" y="17567"/>
                  </a:cubicBezTo>
                  <a:lnTo>
                    <a:pt x="1051330" y="189373"/>
                  </a:lnTo>
                  <a:cubicBezTo>
                    <a:pt x="1040297" y="200610"/>
                    <a:pt x="1025210" y="206940"/>
                    <a:pt x="1009462" y="206940"/>
                  </a:cubicBezTo>
                  <a:lnTo>
                    <a:pt x="11134" y="206940"/>
                  </a:lnTo>
                  <a:cubicBezTo>
                    <a:pt x="6974" y="206940"/>
                    <a:pt x="3219" y="204444"/>
                    <a:pt x="1609" y="200607"/>
                  </a:cubicBezTo>
                  <a:cubicBezTo>
                    <a:pt x="0" y="196770"/>
                    <a:pt x="849" y="192342"/>
                    <a:pt x="3764" y="189373"/>
                  </a:cubicBezTo>
                  <a:lnTo>
                    <a:pt x="172466" y="17567"/>
                  </a:lnTo>
                  <a:cubicBezTo>
                    <a:pt x="183499" y="6330"/>
                    <a:pt x="198586" y="0"/>
                    <a:pt x="214334" y="0"/>
                  </a:cubicBezTo>
                  <a:close/>
                </a:path>
              </a:pathLst>
            </a:custGeom>
            <a:solidFill>
              <a:srgbClr val="64CAF4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101600" y="19050"/>
              <a:ext cx="1047566" cy="187890"/>
            </a:xfrm>
            <a:prstGeom prst="rect">
              <a:avLst/>
            </a:prstGeom>
          </p:spPr>
          <p:txBody>
            <a:bodyPr lIns="83282" tIns="83282" rIns="83282" bIns="83282" rtlCol="0" anchor="ctr"/>
            <a:lstStyle/>
            <a:p>
              <a:pPr algn="ctr">
                <a:lnSpc>
                  <a:spcPts val="1993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4410002" y="-369454"/>
            <a:ext cx="7009358" cy="1138013"/>
            <a:chOff x="0" y="0"/>
            <a:chExt cx="812800" cy="131963"/>
          </a:xfrm>
        </p:grpSpPr>
        <p:sp>
          <p:nvSpPr>
            <p:cNvPr id="11" name="Freeform 11"/>
            <p:cNvSpPr/>
            <p:nvPr/>
          </p:nvSpPr>
          <p:spPr>
            <a:xfrm>
              <a:off x="14243" y="0"/>
              <a:ext cx="784313" cy="131963"/>
            </a:xfrm>
            <a:custGeom>
              <a:avLst/>
              <a:gdLst/>
              <a:ahLst/>
              <a:cxnLst/>
              <a:rect l="l" t="t" r="r" b="b"/>
              <a:pathLst>
                <a:path w="784313" h="131963">
                  <a:moveTo>
                    <a:pt x="574371" y="0"/>
                  </a:moveTo>
                  <a:lnTo>
                    <a:pt x="6743" y="0"/>
                  </a:lnTo>
                  <a:cubicBezTo>
                    <a:pt x="3990" y="0"/>
                    <a:pt x="1564" y="1811"/>
                    <a:pt x="782" y="4451"/>
                  </a:cubicBezTo>
                  <a:cubicBezTo>
                    <a:pt x="0" y="7091"/>
                    <a:pt x="1048" y="9930"/>
                    <a:pt x="3357" y="11430"/>
                  </a:cubicBezTo>
                  <a:lnTo>
                    <a:pt x="171357" y="120533"/>
                  </a:lnTo>
                  <a:cubicBezTo>
                    <a:pt x="182844" y="127993"/>
                    <a:pt x="196246" y="131963"/>
                    <a:pt x="209943" y="131963"/>
                  </a:cubicBezTo>
                  <a:lnTo>
                    <a:pt x="777571" y="131963"/>
                  </a:lnTo>
                  <a:cubicBezTo>
                    <a:pt x="780324" y="131963"/>
                    <a:pt x="782750" y="130152"/>
                    <a:pt x="783532" y="127512"/>
                  </a:cubicBezTo>
                  <a:cubicBezTo>
                    <a:pt x="784314" y="124873"/>
                    <a:pt x="783266" y="122033"/>
                    <a:pt x="780957" y="120533"/>
                  </a:cubicBezTo>
                  <a:lnTo>
                    <a:pt x="612957" y="11430"/>
                  </a:lnTo>
                  <a:cubicBezTo>
                    <a:pt x="601470" y="3970"/>
                    <a:pt x="588068" y="0"/>
                    <a:pt x="574371" y="0"/>
                  </a:cubicBezTo>
                  <a:close/>
                </a:path>
              </a:pathLst>
            </a:custGeom>
            <a:solidFill>
              <a:srgbClr val="3275C5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101600" y="19050"/>
              <a:ext cx="609600" cy="112913"/>
            </a:xfrm>
            <a:prstGeom prst="rect">
              <a:avLst/>
            </a:prstGeom>
          </p:spPr>
          <p:txBody>
            <a:bodyPr lIns="83282" tIns="83282" rIns="83282" bIns="83282" rtlCol="0" anchor="ctr"/>
            <a:lstStyle/>
            <a:p>
              <a:pPr algn="ctr">
                <a:lnSpc>
                  <a:spcPts val="1993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6629956" y="508418"/>
            <a:ext cx="3144637" cy="520282"/>
            <a:chOff x="0" y="0"/>
            <a:chExt cx="812800" cy="134478"/>
          </a:xfrm>
        </p:grpSpPr>
        <p:sp>
          <p:nvSpPr>
            <p:cNvPr id="14" name="Freeform 14"/>
            <p:cNvSpPr/>
            <p:nvPr/>
          </p:nvSpPr>
          <p:spPr>
            <a:xfrm>
              <a:off x="26532" y="0"/>
              <a:ext cx="759735" cy="134478"/>
            </a:xfrm>
            <a:custGeom>
              <a:avLst/>
              <a:gdLst/>
              <a:ahLst/>
              <a:cxnLst/>
              <a:rect l="l" t="t" r="r" b="b"/>
              <a:pathLst>
                <a:path w="759735" h="134478">
                  <a:moveTo>
                    <a:pt x="543677" y="0"/>
                  </a:moveTo>
                  <a:lnTo>
                    <a:pt x="12859" y="0"/>
                  </a:lnTo>
                  <a:cubicBezTo>
                    <a:pt x="7628" y="0"/>
                    <a:pt x="3015" y="3429"/>
                    <a:pt x="1508" y="8438"/>
                  </a:cubicBezTo>
                  <a:cubicBezTo>
                    <a:pt x="0" y="13447"/>
                    <a:pt x="1955" y="18853"/>
                    <a:pt x="6317" y="21740"/>
                  </a:cubicBezTo>
                  <a:lnTo>
                    <a:pt x="143819" y="112739"/>
                  </a:lnTo>
                  <a:cubicBezTo>
                    <a:pt x="165244" y="126918"/>
                    <a:pt x="190367" y="134478"/>
                    <a:pt x="216059" y="134478"/>
                  </a:cubicBezTo>
                  <a:lnTo>
                    <a:pt x="746877" y="134478"/>
                  </a:lnTo>
                  <a:cubicBezTo>
                    <a:pt x="752108" y="134478"/>
                    <a:pt x="756721" y="131049"/>
                    <a:pt x="758228" y="126040"/>
                  </a:cubicBezTo>
                  <a:cubicBezTo>
                    <a:pt x="759736" y="121031"/>
                    <a:pt x="757781" y="115626"/>
                    <a:pt x="753419" y="112739"/>
                  </a:cubicBezTo>
                  <a:lnTo>
                    <a:pt x="615917" y="21740"/>
                  </a:lnTo>
                  <a:cubicBezTo>
                    <a:pt x="594492" y="7561"/>
                    <a:pt x="569369" y="0"/>
                    <a:pt x="543677" y="0"/>
                  </a:cubicBezTo>
                  <a:close/>
                </a:path>
              </a:pathLst>
            </a:custGeom>
            <a:solidFill>
              <a:srgbClr val="64CAF4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101600" y="19050"/>
              <a:ext cx="609600" cy="115428"/>
            </a:xfrm>
            <a:prstGeom prst="rect">
              <a:avLst/>
            </a:prstGeom>
          </p:spPr>
          <p:txBody>
            <a:bodyPr lIns="83282" tIns="83282" rIns="83282" bIns="83282" rtlCol="0" anchor="ctr"/>
            <a:lstStyle/>
            <a:p>
              <a:pPr algn="ctr">
                <a:lnSpc>
                  <a:spcPts val="1993"/>
                </a:lnSpc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>
            <a:off x="4880971" y="891896"/>
            <a:ext cx="8526057" cy="9395104"/>
          </a:xfrm>
          <a:custGeom>
            <a:avLst/>
            <a:gdLst/>
            <a:ahLst/>
            <a:cxnLst/>
            <a:rect l="l" t="t" r="r" b="b"/>
            <a:pathLst>
              <a:path w="8526057" h="9395104">
                <a:moveTo>
                  <a:pt x="0" y="0"/>
                </a:moveTo>
                <a:lnTo>
                  <a:pt x="8526058" y="0"/>
                </a:lnTo>
                <a:lnTo>
                  <a:pt x="8526058" y="9395104"/>
                </a:lnTo>
                <a:lnTo>
                  <a:pt x="0" y="93951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57499"/>
            <a:ext cx="2803852" cy="1546792"/>
          </a:xfrm>
          <a:custGeom>
            <a:avLst/>
            <a:gdLst/>
            <a:ahLst/>
            <a:cxnLst/>
            <a:rect l="l" t="t" r="r" b="b"/>
            <a:pathLst>
              <a:path w="2803852" h="1546792">
                <a:moveTo>
                  <a:pt x="0" y="0"/>
                </a:moveTo>
                <a:lnTo>
                  <a:pt x="2803852" y="0"/>
                </a:lnTo>
                <a:lnTo>
                  <a:pt x="2803852" y="1546791"/>
                </a:lnTo>
                <a:lnTo>
                  <a:pt x="0" y="154679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778486" y="-92075"/>
            <a:ext cx="10731028" cy="1120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00"/>
              </a:lnSpc>
            </a:pPr>
            <a:r>
              <a:rPr lang="en-US" sz="6500" b="1">
                <a:solidFill>
                  <a:srgbClr val="56AAF0"/>
                </a:solidFill>
                <a:latin typeface="Dynamo Medium"/>
                <a:ea typeface="Dynamo Medium"/>
                <a:cs typeface="Dynamo Medium"/>
                <a:sym typeface="Dynamo Medium"/>
              </a:rPr>
              <a:t>SYSTEM BOOTSTRAP PROCESSS</a:t>
            </a:r>
          </a:p>
        </p:txBody>
      </p:sp>
      <p:grpSp>
        <p:nvGrpSpPr>
          <p:cNvPr id="4" name="Group 4"/>
          <p:cNvGrpSpPr/>
          <p:nvPr/>
        </p:nvGrpSpPr>
        <p:grpSpPr>
          <a:xfrm rot="-10800000">
            <a:off x="-3211001" y="9646147"/>
            <a:ext cx="7009358" cy="1159703"/>
            <a:chOff x="0" y="0"/>
            <a:chExt cx="1250766" cy="206940"/>
          </a:xfrm>
        </p:grpSpPr>
        <p:sp>
          <p:nvSpPr>
            <p:cNvPr id="5" name="Freeform 5"/>
            <p:cNvSpPr/>
            <p:nvPr/>
          </p:nvSpPr>
          <p:spPr>
            <a:xfrm>
              <a:off x="11494" y="0"/>
              <a:ext cx="1227777" cy="206940"/>
            </a:xfrm>
            <a:custGeom>
              <a:avLst/>
              <a:gdLst/>
              <a:ahLst/>
              <a:cxnLst/>
              <a:rect l="l" t="t" r="r" b="b"/>
              <a:pathLst>
                <a:path w="1227777" h="206940">
                  <a:moveTo>
                    <a:pt x="212692" y="0"/>
                  </a:moveTo>
                  <a:lnTo>
                    <a:pt x="1218286" y="0"/>
                  </a:lnTo>
                  <a:cubicBezTo>
                    <a:pt x="1221833" y="0"/>
                    <a:pt x="1225033" y="2128"/>
                    <a:pt x="1226405" y="5398"/>
                  </a:cubicBezTo>
                  <a:cubicBezTo>
                    <a:pt x="1227778" y="8669"/>
                    <a:pt x="1227054" y="12443"/>
                    <a:pt x="1224569" y="14974"/>
                  </a:cubicBezTo>
                  <a:lnTo>
                    <a:pt x="1050775" y="191966"/>
                  </a:lnTo>
                  <a:cubicBezTo>
                    <a:pt x="1041370" y="201544"/>
                    <a:pt x="1028510" y="206940"/>
                    <a:pt x="1015086" y="206940"/>
                  </a:cubicBezTo>
                  <a:lnTo>
                    <a:pt x="9492" y="206940"/>
                  </a:lnTo>
                  <a:cubicBezTo>
                    <a:pt x="5945" y="206940"/>
                    <a:pt x="2745" y="204812"/>
                    <a:pt x="1373" y="201542"/>
                  </a:cubicBezTo>
                  <a:cubicBezTo>
                    <a:pt x="0" y="198271"/>
                    <a:pt x="724" y="194497"/>
                    <a:pt x="3209" y="191966"/>
                  </a:cubicBezTo>
                  <a:lnTo>
                    <a:pt x="177003" y="14974"/>
                  </a:lnTo>
                  <a:cubicBezTo>
                    <a:pt x="186408" y="5396"/>
                    <a:pt x="199268" y="0"/>
                    <a:pt x="212692" y="0"/>
                  </a:cubicBezTo>
                  <a:close/>
                </a:path>
              </a:pathLst>
            </a:custGeom>
            <a:solidFill>
              <a:srgbClr val="3275C5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101600" y="19050"/>
              <a:ext cx="1047566" cy="187890"/>
            </a:xfrm>
            <a:prstGeom prst="rect">
              <a:avLst/>
            </a:prstGeom>
          </p:spPr>
          <p:txBody>
            <a:bodyPr lIns="83282" tIns="83282" rIns="83282" bIns="83282" rtlCol="0" anchor="ctr"/>
            <a:lstStyle/>
            <a:p>
              <a:pPr algn="ctr">
                <a:lnSpc>
                  <a:spcPts val="1993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 rot="-10800000">
            <a:off x="-1604397" y="9407697"/>
            <a:ext cx="3144637" cy="520282"/>
            <a:chOff x="0" y="0"/>
            <a:chExt cx="1250766" cy="206940"/>
          </a:xfrm>
        </p:grpSpPr>
        <p:sp>
          <p:nvSpPr>
            <p:cNvPr id="8" name="Freeform 8"/>
            <p:cNvSpPr/>
            <p:nvPr/>
          </p:nvSpPr>
          <p:spPr>
            <a:xfrm>
              <a:off x="13485" y="0"/>
              <a:ext cx="1223797" cy="206940"/>
            </a:xfrm>
            <a:custGeom>
              <a:avLst/>
              <a:gdLst/>
              <a:ahLst/>
              <a:cxnLst/>
              <a:rect l="l" t="t" r="r" b="b"/>
              <a:pathLst>
                <a:path w="1223797" h="206940">
                  <a:moveTo>
                    <a:pt x="214334" y="0"/>
                  </a:moveTo>
                  <a:lnTo>
                    <a:pt x="1212662" y="0"/>
                  </a:lnTo>
                  <a:cubicBezTo>
                    <a:pt x="1216822" y="0"/>
                    <a:pt x="1220577" y="2496"/>
                    <a:pt x="1222187" y="6333"/>
                  </a:cubicBezTo>
                  <a:cubicBezTo>
                    <a:pt x="1223796" y="10170"/>
                    <a:pt x="1222947" y="14598"/>
                    <a:pt x="1220032" y="17567"/>
                  </a:cubicBezTo>
                  <a:lnTo>
                    <a:pt x="1051330" y="189373"/>
                  </a:lnTo>
                  <a:cubicBezTo>
                    <a:pt x="1040297" y="200610"/>
                    <a:pt x="1025210" y="206940"/>
                    <a:pt x="1009462" y="206940"/>
                  </a:cubicBezTo>
                  <a:lnTo>
                    <a:pt x="11134" y="206940"/>
                  </a:lnTo>
                  <a:cubicBezTo>
                    <a:pt x="6974" y="206940"/>
                    <a:pt x="3219" y="204444"/>
                    <a:pt x="1609" y="200607"/>
                  </a:cubicBezTo>
                  <a:cubicBezTo>
                    <a:pt x="0" y="196770"/>
                    <a:pt x="849" y="192342"/>
                    <a:pt x="3764" y="189373"/>
                  </a:cubicBezTo>
                  <a:lnTo>
                    <a:pt x="172466" y="17567"/>
                  </a:lnTo>
                  <a:cubicBezTo>
                    <a:pt x="183499" y="6330"/>
                    <a:pt x="198586" y="0"/>
                    <a:pt x="214334" y="0"/>
                  </a:cubicBezTo>
                  <a:close/>
                </a:path>
              </a:pathLst>
            </a:custGeom>
            <a:solidFill>
              <a:srgbClr val="64CAF4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101600" y="19050"/>
              <a:ext cx="1047566" cy="187890"/>
            </a:xfrm>
            <a:prstGeom prst="rect">
              <a:avLst/>
            </a:prstGeom>
          </p:spPr>
          <p:txBody>
            <a:bodyPr lIns="83282" tIns="83282" rIns="83282" bIns="83282" rtlCol="0" anchor="ctr"/>
            <a:lstStyle/>
            <a:p>
              <a:pPr algn="ctr">
                <a:lnSpc>
                  <a:spcPts val="1993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4410002" y="-369454"/>
            <a:ext cx="7009358" cy="1138013"/>
            <a:chOff x="0" y="0"/>
            <a:chExt cx="812800" cy="131963"/>
          </a:xfrm>
        </p:grpSpPr>
        <p:sp>
          <p:nvSpPr>
            <p:cNvPr id="11" name="Freeform 11"/>
            <p:cNvSpPr/>
            <p:nvPr/>
          </p:nvSpPr>
          <p:spPr>
            <a:xfrm>
              <a:off x="14243" y="0"/>
              <a:ext cx="784313" cy="131963"/>
            </a:xfrm>
            <a:custGeom>
              <a:avLst/>
              <a:gdLst/>
              <a:ahLst/>
              <a:cxnLst/>
              <a:rect l="l" t="t" r="r" b="b"/>
              <a:pathLst>
                <a:path w="784313" h="131963">
                  <a:moveTo>
                    <a:pt x="574371" y="0"/>
                  </a:moveTo>
                  <a:lnTo>
                    <a:pt x="6743" y="0"/>
                  </a:lnTo>
                  <a:cubicBezTo>
                    <a:pt x="3990" y="0"/>
                    <a:pt x="1564" y="1811"/>
                    <a:pt x="782" y="4451"/>
                  </a:cubicBezTo>
                  <a:cubicBezTo>
                    <a:pt x="0" y="7091"/>
                    <a:pt x="1048" y="9930"/>
                    <a:pt x="3357" y="11430"/>
                  </a:cubicBezTo>
                  <a:lnTo>
                    <a:pt x="171357" y="120533"/>
                  </a:lnTo>
                  <a:cubicBezTo>
                    <a:pt x="182844" y="127993"/>
                    <a:pt x="196246" y="131963"/>
                    <a:pt x="209943" y="131963"/>
                  </a:cubicBezTo>
                  <a:lnTo>
                    <a:pt x="777571" y="131963"/>
                  </a:lnTo>
                  <a:cubicBezTo>
                    <a:pt x="780324" y="131963"/>
                    <a:pt x="782750" y="130152"/>
                    <a:pt x="783532" y="127512"/>
                  </a:cubicBezTo>
                  <a:cubicBezTo>
                    <a:pt x="784314" y="124873"/>
                    <a:pt x="783266" y="122033"/>
                    <a:pt x="780957" y="120533"/>
                  </a:cubicBezTo>
                  <a:lnTo>
                    <a:pt x="612957" y="11430"/>
                  </a:lnTo>
                  <a:cubicBezTo>
                    <a:pt x="601470" y="3970"/>
                    <a:pt x="588068" y="0"/>
                    <a:pt x="574371" y="0"/>
                  </a:cubicBezTo>
                  <a:close/>
                </a:path>
              </a:pathLst>
            </a:custGeom>
            <a:solidFill>
              <a:srgbClr val="3275C5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101600" y="19050"/>
              <a:ext cx="609600" cy="112913"/>
            </a:xfrm>
            <a:prstGeom prst="rect">
              <a:avLst/>
            </a:prstGeom>
          </p:spPr>
          <p:txBody>
            <a:bodyPr lIns="83282" tIns="83282" rIns="83282" bIns="83282" rtlCol="0" anchor="ctr"/>
            <a:lstStyle/>
            <a:p>
              <a:pPr algn="ctr">
                <a:lnSpc>
                  <a:spcPts val="1993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6629956" y="508418"/>
            <a:ext cx="3144637" cy="520282"/>
            <a:chOff x="0" y="0"/>
            <a:chExt cx="812800" cy="134478"/>
          </a:xfrm>
        </p:grpSpPr>
        <p:sp>
          <p:nvSpPr>
            <p:cNvPr id="14" name="Freeform 14"/>
            <p:cNvSpPr/>
            <p:nvPr/>
          </p:nvSpPr>
          <p:spPr>
            <a:xfrm>
              <a:off x="26532" y="0"/>
              <a:ext cx="759735" cy="134478"/>
            </a:xfrm>
            <a:custGeom>
              <a:avLst/>
              <a:gdLst/>
              <a:ahLst/>
              <a:cxnLst/>
              <a:rect l="l" t="t" r="r" b="b"/>
              <a:pathLst>
                <a:path w="759735" h="134478">
                  <a:moveTo>
                    <a:pt x="543677" y="0"/>
                  </a:moveTo>
                  <a:lnTo>
                    <a:pt x="12859" y="0"/>
                  </a:lnTo>
                  <a:cubicBezTo>
                    <a:pt x="7628" y="0"/>
                    <a:pt x="3015" y="3429"/>
                    <a:pt x="1508" y="8438"/>
                  </a:cubicBezTo>
                  <a:cubicBezTo>
                    <a:pt x="0" y="13447"/>
                    <a:pt x="1955" y="18853"/>
                    <a:pt x="6317" y="21740"/>
                  </a:cubicBezTo>
                  <a:lnTo>
                    <a:pt x="143819" y="112739"/>
                  </a:lnTo>
                  <a:cubicBezTo>
                    <a:pt x="165244" y="126918"/>
                    <a:pt x="190367" y="134478"/>
                    <a:pt x="216059" y="134478"/>
                  </a:cubicBezTo>
                  <a:lnTo>
                    <a:pt x="746877" y="134478"/>
                  </a:lnTo>
                  <a:cubicBezTo>
                    <a:pt x="752108" y="134478"/>
                    <a:pt x="756721" y="131049"/>
                    <a:pt x="758228" y="126040"/>
                  </a:cubicBezTo>
                  <a:cubicBezTo>
                    <a:pt x="759736" y="121031"/>
                    <a:pt x="757781" y="115626"/>
                    <a:pt x="753419" y="112739"/>
                  </a:cubicBezTo>
                  <a:lnTo>
                    <a:pt x="615917" y="21740"/>
                  </a:lnTo>
                  <a:cubicBezTo>
                    <a:pt x="594492" y="7561"/>
                    <a:pt x="569369" y="0"/>
                    <a:pt x="543677" y="0"/>
                  </a:cubicBezTo>
                  <a:close/>
                </a:path>
              </a:pathLst>
            </a:custGeom>
            <a:solidFill>
              <a:srgbClr val="64CAF4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101600" y="19050"/>
              <a:ext cx="609600" cy="115428"/>
            </a:xfrm>
            <a:prstGeom prst="rect">
              <a:avLst/>
            </a:prstGeom>
          </p:spPr>
          <p:txBody>
            <a:bodyPr lIns="83282" tIns="83282" rIns="83282" bIns="83282" rtlCol="0" anchor="ctr"/>
            <a:lstStyle/>
            <a:p>
              <a:pPr algn="ctr">
                <a:lnSpc>
                  <a:spcPts val="1993"/>
                </a:lnSpc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>
            <a:off x="4427437" y="1028700"/>
            <a:ext cx="9495692" cy="9258300"/>
          </a:xfrm>
          <a:custGeom>
            <a:avLst/>
            <a:gdLst/>
            <a:ahLst/>
            <a:cxnLst/>
            <a:rect l="l" t="t" r="r" b="b"/>
            <a:pathLst>
              <a:path w="9495692" h="9258300">
                <a:moveTo>
                  <a:pt x="0" y="0"/>
                </a:moveTo>
                <a:lnTo>
                  <a:pt x="9495692" y="0"/>
                </a:lnTo>
                <a:lnTo>
                  <a:pt x="9495692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57499"/>
            <a:ext cx="2803852" cy="1546792"/>
          </a:xfrm>
          <a:custGeom>
            <a:avLst/>
            <a:gdLst/>
            <a:ahLst/>
            <a:cxnLst/>
            <a:rect l="l" t="t" r="r" b="b"/>
            <a:pathLst>
              <a:path w="2803852" h="1546792">
                <a:moveTo>
                  <a:pt x="0" y="0"/>
                </a:moveTo>
                <a:lnTo>
                  <a:pt x="2803852" y="0"/>
                </a:lnTo>
                <a:lnTo>
                  <a:pt x="2803852" y="1546791"/>
                </a:lnTo>
                <a:lnTo>
                  <a:pt x="0" y="154679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095531" y="203832"/>
            <a:ext cx="12096939" cy="1120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00"/>
              </a:lnSpc>
            </a:pPr>
            <a:r>
              <a:rPr lang="en-US" sz="6500" b="1">
                <a:solidFill>
                  <a:srgbClr val="56AAF0"/>
                </a:solidFill>
                <a:latin typeface="Dynamo Medium"/>
                <a:ea typeface="Dynamo Medium"/>
                <a:cs typeface="Dynamo Medium"/>
                <a:sym typeface="Dynamo Medium"/>
              </a:rPr>
              <a:t>SCENARIO: CUSTOMER ORDERING</a:t>
            </a:r>
          </a:p>
        </p:txBody>
      </p:sp>
      <p:grpSp>
        <p:nvGrpSpPr>
          <p:cNvPr id="4" name="Group 4"/>
          <p:cNvGrpSpPr/>
          <p:nvPr/>
        </p:nvGrpSpPr>
        <p:grpSpPr>
          <a:xfrm rot="-10800000">
            <a:off x="-3211001" y="9646147"/>
            <a:ext cx="7009358" cy="1159703"/>
            <a:chOff x="0" y="0"/>
            <a:chExt cx="1250766" cy="206940"/>
          </a:xfrm>
        </p:grpSpPr>
        <p:sp>
          <p:nvSpPr>
            <p:cNvPr id="5" name="Freeform 5"/>
            <p:cNvSpPr/>
            <p:nvPr/>
          </p:nvSpPr>
          <p:spPr>
            <a:xfrm>
              <a:off x="11494" y="0"/>
              <a:ext cx="1227777" cy="206940"/>
            </a:xfrm>
            <a:custGeom>
              <a:avLst/>
              <a:gdLst/>
              <a:ahLst/>
              <a:cxnLst/>
              <a:rect l="l" t="t" r="r" b="b"/>
              <a:pathLst>
                <a:path w="1227777" h="206940">
                  <a:moveTo>
                    <a:pt x="212692" y="0"/>
                  </a:moveTo>
                  <a:lnTo>
                    <a:pt x="1218286" y="0"/>
                  </a:lnTo>
                  <a:cubicBezTo>
                    <a:pt x="1221833" y="0"/>
                    <a:pt x="1225033" y="2128"/>
                    <a:pt x="1226405" y="5398"/>
                  </a:cubicBezTo>
                  <a:cubicBezTo>
                    <a:pt x="1227778" y="8669"/>
                    <a:pt x="1227054" y="12443"/>
                    <a:pt x="1224569" y="14974"/>
                  </a:cubicBezTo>
                  <a:lnTo>
                    <a:pt x="1050775" y="191966"/>
                  </a:lnTo>
                  <a:cubicBezTo>
                    <a:pt x="1041370" y="201544"/>
                    <a:pt x="1028510" y="206940"/>
                    <a:pt x="1015086" y="206940"/>
                  </a:cubicBezTo>
                  <a:lnTo>
                    <a:pt x="9492" y="206940"/>
                  </a:lnTo>
                  <a:cubicBezTo>
                    <a:pt x="5945" y="206940"/>
                    <a:pt x="2745" y="204812"/>
                    <a:pt x="1373" y="201542"/>
                  </a:cubicBezTo>
                  <a:cubicBezTo>
                    <a:pt x="0" y="198271"/>
                    <a:pt x="724" y="194497"/>
                    <a:pt x="3209" y="191966"/>
                  </a:cubicBezTo>
                  <a:lnTo>
                    <a:pt x="177003" y="14974"/>
                  </a:lnTo>
                  <a:cubicBezTo>
                    <a:pt x="186408" y="5396"/>
                    <a:pt x="199268" y="0"/>
                    <a:pt x="212692" y="0"/>
                  </a:cubicBezTo>
                  <a:close/>
                </a:path>
              </a:pathLst>
            </a:custGeom>
            <a:solidFill>
              <a:srgbClr val="3275C5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101600" y="19050"/>
              <a:ext cx="1047566" cy="187890"/>
            </a:xfrm>
            <a:prstGeom prst="rect">
              <a:avLst/>
            </a:prstGeom>
          </p:spPr>
          <p:txBody>
            <a:bodyPr lIns="83282" tIns="83282" rIns="83282" bIns="83282" rtlCol="0" anchor="ctr"/>
            <a:lstStyle/>
            <a:p>
              <a:pPr algn="ctr">
                <a:lnSpc>
                  <a:spcPts val="1993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 rot="-10800000">
            <a:off x="-1604397" y="9407697"/>
            <a:ext cx="3144637" cy="520282"/>
            <a:chOff x="0" y="0"/>
            <a:chExt cx="1250766" cy="206940"/>
          </a:xfrm>
        </p:grpSpPr>
        <p:sp>
          <p:nvSpPr>
            <p:cNvPr id="8" name="Freeform 8"/>
            <p:cNvSpPr/>
            <p:nvPr/>
          </p:nvSpPr>
          <p:spPr>
            <a:xfrm>
              <a:off x="13485" y="0"/>
              <a:ext cx="1223797" cy="206940"/>
            </a:xfrm>
            <a:custGeom>
              <a:avLst/>
              <a:gdLst/>
              <a:ahLst/>
              <a:cxnLst/>
              <a:rect l="l" t="t" r="r" b="b"/>
              <a:pathLst>
                <a:path w="1223797" h="206940">
                  <a:moveTo>
                    <a:pt x="214334" y="0"/>
                  </a:moveTo>
                  <a:lnTo>
                    <a:pt x="1212662" y="0"/>
                  </a:lnTo>
                  <a:cubicBezTo>
                    <a:pt x="1216822" y="0"/>
                    <a:pt x="1220577" y="2496"/>
                    <a:pt x="1222187" y="6333"/>
                  </a:cubicBezTo>
                  <a:cubicBezTo>
                    <a:pt x="1223796" y="10170"/>
                    <a:pt x="1222947" y="14598"/>
                    <a:pt x="1220032" y="17567"/>
                  </a:cubicBezTo>
                  <a:lnTo>
                    <a:pt x="1051330" y="189373"/>
                  </a:lnTo>
                  <a:cubicBezTo>
                    <a:pt x="1040297" y="200610"/>
                    <a:pt x="1025210" y="206940"/>
                    <a:pt x="1009462" y="206940"/>
                  </a:cubicBezTo>
                  <a:lnTo>
                    <a:pt x="11134" y="206940"/>
                  </a:lnTo>
                  <a:cubicBezTo>
                    <a:pt x="6974" y="206940"/>
                    <a:pt x="3219" y="204444"/>
                    <a:pt x="1609" y="200607"/>
                  </a:cubicBezTo>
                  <a:cubicBezTo>
                    <a:pt x="0" y="196770"/>
                    <a:pt x="849" y="192342"/>
                    <a:pt x="3764" y="189373"/>
                  </a:cubicBezTo>
                  <a:lnTo>
                    <a:pt x="172466" y="17567"/>
                  </a:lnTo>
                  <a:cubicBezTo>
                    <a:pt x="183499" y="6330"/>
                    <a:pt x="198586" y="0"/>
                    <a:pt x="214334" y="0"/>
                  </a:cubicBezTo>
                  <a:close/>
                </a:path>
              </a:pathLst>
            </a:custGeom>
            <a:solidFill>
              <a:srgbClr val="64CAF4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101600" y="19050"/>
              <a:ext cx="1047566" cy="187890"/>
            </a:xfrm>
            <a:prstGeom prst="rect">
              <a:avLst/>
            </a:prstGeom>
          </p:spPr>
          <p:txBody>
            <a:bodyPr lIns="83282" tIns="83282" rIns="83282" bIns="83282" rtlCol="0" anchor="ctr"/>
            <a:lstStyle/>
            <a:p>
              <a:pPr algn="ctr">
                <a:lnSpc>
                  <a:spcPts val="1993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4410002" y="-369454"/>
            <a:ext cx="7009358" cy="1138013"/>
            <a:chOff x="0" y="0"/>
            <a:chExt cx="812800" cy="131963"/>
          </a:xfrm>
        </p:grpSpPr>
        <p:sp>
          <p:nvSpPr>
            <p:cNvPr id="11" name="Freeform 11"/>
            <p:cNvSpPr/>
            <p:nvPr/>
          </p:nvSpPr>
          <p:spPr>
            <a:xfrm>
              <a:off x="14243" y="0"/>
              <a:ext cx="784313" cy="131963"/>
            </a:xfrm>
            <a:custGeom>
              <a:avLst/>
              <a:gdLst/>
              <a:ahLst/>
              <a:cxnLst/>
              <a:rect l="l" t="t" r="r" b="b"/>
              <a:pathLst>
                <a:path w="784313" h="131963">
                  <a:moveTo>
                    <a:pt x="574371" y="0"/>
                  </a:moveTo>
                  <a:lnTo>
                    <a:pt x="6743" y="0"/>
                  </a:lnTo>
                  <a:cubicBezTo>
                    <a:pt x="3990" y="0"/>
                    <a:pt x="1564" y="1811"/>
                    <a:pt x="782" y="4451"/>
                  </a:cubicBezTo>
                  <a:cubicBezTo>
                    <a:pt x="0" y="7091"/>
                    <a:pt x="1048" y="9930"/>
                    <a:pt x="3357" y="11430"/>
                  </a:cubicBezTo>
                  <a:lnTo>
                    <a:pt x="171357" y="120533"/>
                  </a:lnTo>
                  <a:cubicBezTo>
                    <a:pt x="182844" y="127993"/>
                    <a:pt x="196246" y="131963"/>
                    <a:pt x="209943" y="131963"/>
                  </a:cubicBezTo>
                  <a:lnTo>
                    <a:pt x="777571" y="131963"/>
                  </a:lnTo>
                  <a:cubicBezTo>
                    <a:pt x="780324" y="131963"/>
                    <a:pt x="782750" y="130152"/>
                    <a:pt x="783532" y="127512"/>
                  </a:cubicBezTo>
                  <a:cubicBezTo>
                    <a:pt x="784314" y="124873"/>
                    <a:pt x="783266" y="122033"/>
                    <a:pt x="780957" y="120533"/>
                  </a:cubicBezTo>
                  <a:lnTo>
                    <a:pt x="612957" y="11430"/>
                  </a:lnTo>
                  <a:cubicBezTo>
                    <a:pt x="601470" y="3970"/>
                    <a:pt x="588068" y="0"/>
                    <a:pt x="574371" y="0"/>
                  </a:cubicBezTo>
                  <a:close/>
                </a:path>
              </a:pathLst>
            </a:custGeom>
            <a:solidFill>
              <a:srgbClr val="3275C5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101600" y="19050"/>
              <a:ext cx="609600" cy="112913"/>
            </a:xfrm>
            <a:prstGeom prst="rect">
              <a:avLst/>
            </a:prstGeom>
          </p:spPr>
          <p:txBody>
            <a:bodyPr lIns="83282" tIns="83282" rIns="83282" bIns="83282" rtlCol="0" anchor="ctr"/>
            <a:lstStyle/>
            <a:p>
              <a:pPr algn="ctr">
                <a:lnSpc>
                  <a:spcPts val="1993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6629956" y="508418"/>
            <a:ext cx="3144637" cy="520282"/>
            <a:chOff x="0" y="0"/>
            <a:chExt cx="812800" cy="134478"/>
          </a:xfrm>
        </p:grpSpPr>
        <p:sp>
          <p:nvSpPr>
            <p:cNvPr id="14" name="Freeform 14"/>
            <p:cNvSpPr/>
            <p:nvPr/>
          </p:nvSpPr>
          <p:spPr>
            <a:xfrm>
              <a:off x="26532" y="0"/>
              <a:ext cx="759735" cy="134478"/>
            </a:xfrm>
            <a:custGeom>
              <a:avLst/>
              <a:gdLst/>
              <a:ahLst/>
              <a:cxnLst/>
              <a:rect l="l" t="t" r="r" b="b"/>
              <a:pathLst>
                <a:path w="759735" h="134478">
                  <a:moveTo>
                    <a:pt x="543677" y="0"/>
                  </a:moveTo>
                  <a:lnTo>
                    <a:pt x="12859" y="0"/>
                  </a:lnTo>
                  <a:cubicBezTo>
                    <a:pt x="7628" y="0"/>
                    <a:pt x="3015" y="3429"/>
                    <a:pt x="1508" y="8438"/>
                  </a:cubicBezTo>
                  <a:cubicBezTo>
                    <a:pt x="0" y="13447"/>
                    <a:pt x="1955" y="18853"/>
                    <a:pt x="6317" y="21740"/>
                  </a:cubicBezTo>
                  <a:lnTo>
                    <a:pt x="143819" y="112739"/>
                  </a:lnTo>
                  <a:cubicBezTo>
                    <a:pt x="165244" y="126918"/>
                    <a:pt x="190367" y="134478"/>
                    <a:pt x="216059" y="134478"/>
                  </a:cubicBezTo>
                  <a:lnTo>
                    <a:pt x="746877" y="134478"/>
                  </a:lnTo>
                  <a:cubicBezTo>
                    <a:pt x="752108" y="134478"/>
                    <a:pt x="756721" y="131049"/>
                    <a:pt x="758228" y="126040"/>
                  </a:cubicBezTo>
                  <a:cubicBezTo>
                    <a:pt x="759736" y="121031"/>
                    <a:pt x="757781" y="115626"/>
                    <a:pt x="753419" y="112739"/>
                  </a:cubicBezTo>
                  <a:lnTo>
                    <a:pt x="615917" y="21740"/>
                  </a:lnTo>
                  <a:cubicBezTo>
                    <a:pt x="594492" y="7561"/>
                    <a:pt x="569369" y="0"/>
                    <a:pt x="543677" y="0"/>
                  </a:cubicBezTo>
                  <a:close/>
                </a:path>
              </a:pathLst>
            </a:custGeom>
            <a:solidFill>
              <a:srgbClr val="64CAF4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101600" y="19050"/>
              <a:ext cx="609600" cy="115428"/>
            </a:xfrm>
            <a:prstGeom prst="rect">
              <a:avLst/>
            </a:prstGeom>
          </p:spPr>
          <p:txBody>
            <a:bodyPr lIns="83282" tIns="83282" rIns="83282" bIns="83282" rtlCol="0" anchor="ctr"/>
            <a:lstStyle/>
            <a:p>
              <a:pPr algn="ctr">
                <a:lnSpc>
                  <a:spcPts val="1993"/>
                </a:lnSpc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>
            <a:off x="3978118" y="1324607"/>
            <a:ext cx="11214352" cy="8834355"/>
          </a:xfrm>
          <a:custGeom>
            <a:avLst/>
            <a:gdLst/>
            <a:ahLst/>
            <a:cxnLst/>
            <a:rect l="l" t="t" r="r" b="b"/>
            <a:pathLst>
              <a:path w="11214352" h="8834355">
                <a:moveTo>
                  <a:pt x="0" y="0"/>
                </a:moveTo>
                <a:lnTo>
                  <a:pt x="11214351" y="0"/>
                </a:lnTo>
                <a:lnTo>
                  <a:pt x="11214351" y="8834355"/>
                </a:lnTo>
                <a:lnTo>
                  <a:pt x="0" y="88343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b="-758"/>
            </a:stretch>
          </a:blipFill>
        </p:spPr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57499"/>
            <a:ext cx="2803852" cy="1546792"/>
          </a:xfrm>
          <a:custGeom>
            <a:avLst/>
            <a:gdLst/>
            <a:ahLst/>
            <a:cxnLst/>
            <a:rect l="l" t="t" r="r" b="b"/>
            <a:pathLst>
              <a:path w="2803852" h="1546792">
                <a:moveTo>
                  <a:pt x="0" y="0"/>
                </a:moveTo>
                <a:lnTo>
                  <a:pt x="2803852" y="0"/>
                </a:lnTo>
                <a:lnTo>
                  <a:pt x="2803852" y="1546791"/>
                </a:lnTo>
                <a:lnTo>
                  <a:pt x="0" y="154679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095531" y="203832"/>
            <a:ext cx="12096939" cy="1120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00"/>
              </a:lnSpc>
            </a:pPr>
            <a:r>
              <a:rPr lang="en-US" sz="6500" b="1">
                <a:solidFill>
                  <a:srgbClr val="56AAF0"/>
                </a:solidFill>
                <a:latin typeface="Dynamo Medium"/>
                <a:ea typeface="Dynamo Medium"/>
                <a:cs typeface="Dynamo Medium"/>
                <a:sym typeface="Dynamo Medium"/>
              </a:rPr>
              <a:t>SCENARIO: PAYMENT PROCESSING</a:t>
            </a:r>
          </a:p>
        </p:txBody>
      </p:sp>
      <p:grpSp>
        <p:nvGrpSpPr>
          <p:cNvPr id="4" name="Group 4"/>
          <p:cNvGrpSpPr/>
          <p:nvPr/>
        </p:nvGrpSpPr>
        <p:grpSpPr>
          <a:xfrm rot="-10800000">
            <a:off x="-3211001" y="9646147"/>
            <a:ext cx="7009358" cy="1159703"/>
            <a:chOff x="0" y="0"/>
            <a:chExt cx="1250766" cy="206940"/>
          </a:xfrm>
        </p:grpSpPr>
        <p:sp>
          <p:nvSpPr>
            <p:cNvPr id="5" name="Freeform 5"/>
            <p:cNvSpPr/>
            <p:nvPr/>
          </p:nvSpPr>
          <p:spPr>
            <a:xfrm>
              <a:off x="11494" y="0"/>
              <a:ext cx="1227777" cy="206940"/>
            </a:xfrm>
            <a:custGeom>
              <a:avLst/>
              <a:gdLst/>
              <a:ahLst/>
              <a:cxnLst/>
              <a:rect l="l" t="t" r="r" b="b"/>
              <a:pathLst>
                <a:path w="1227777" h="206940">
                  <a:moveTo>
                    <a:pt x="212692" y="0"/>
                  </a:moveTo>
                  <a:lnTo>
                    <a:pt x="1218286" y="0"/>
                  </a:lnTo>
                  <a:cubicBezTo>
                    <a:pt x="1221833" y="0"/>
                    <a:pt x="1225033" y="2128"/>
                    <a:pt x="1226405" y="5398"/>
                  </a:cubicBezTo>
                  <a:cubicBezTo>
                    <a:pt x="1227778" y="8669"/>
                    <a:pt x="1227054" y="12443"/>
                    <a:pt x="1224569" y="14974"/>
                  </a:cubicBezTo>
                  <a:lnTo>
                    <a:pt x="1050775" y="191966"/>
                  </a:lnTo>
                  <a:cubicBezTo>
                    <a:pt x="1041370" y="201544"/>
                    <a:pt x="1028510" y="206940"/>
                    <a:pt x="1015086" y="206940"/>
                  </a:cubicBezTo>
                  <a:lnTo>
                    <a:pt x="9492" y="206940"/>
                  </a:lnTo>
                  <a:cubicBezTo>
                    <a:pt x="5945" y="206940"/>
                    <a:pt x="2745" y="204812"/>
                    <a:pt x="1373" y="201542"/>
                  </a:cubicBezTo>
                  <a:cubicBezTo>
                    <a:pt x="0" y="198271"/>
                    <a:pt x="724" y="194497"/>
                    <a:pt x="3209" y="191966"/>
                  </a:cubicBezTo>
                  <a:lnTo>
                    <a:pt x="177003" y="14974"/>
                  </a:lnTo>
                  <a:cubicBezTo>
                    <a:pt x="186408" y="5396"/>
                    <a:pt x="199268" y="0"/>
                    <a:pt x="212692" y="0"/>
                  </a:cubicBezTo>
                  <a:close/>
                </a:path>
              </a:pathLst>
            </a:custGeom>
            <a:solidFill>
              <a:srgbClr val="3275C5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101600" y="19050"/>
              <a:ext cx="1047566" cy="187890"/>
            </a:xfrm>
            <a:prstGeom prst="rect">
              <a:avLst/>
            </a:prstGeom>
          </p:spPr>
          <p:txBody>
            <a:bodyPr lIns="83282" tIns="83282" rIns="83282" bIns="83282" rtlCol="0" anchor="ctr"/>
            <a:lstStyle/>
            <a:p>
              <a:pPr algn="ctr">
                <a:lnSpc>
                  <a:spcPts val="1993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 rot="-10800000">
            <a:off x="-1604397" y="9407697"/>
            <a:ext cx="3144637" cy="520282"/>
            <a:chOff x="0" y="0"/>
            <a:chExt cx="1250766" cy="206940"/>
          </a:xfrm>
        </p:grpSpPr>
        <p:sp>
          <p:nvSpPr>
            <p:cNvPr id="8" name="Freeform 8"/>
            <p:cNvSpPr/>
            <p:nvPr/>
          </p:nvSpPr>
          <p:spPr>
            <a:xfrm>
              <a:off x="13485" y="0"/>
              <a:ext cx="1223797" cy="206940"/>
            </a:xfrm>
            <a:custGeom>
              <a:avLst/>
              <a:gdLst/>
              <a:ahLst/>
              <a:cxnLst/>
              <a:rect l="l" t="t" r="r" b="b"/>
              <a:pathLst>
                <a:path w="1223797" h="206940">
                  <a:moveTo>
                    <a:pt x="214334" y="0"/>
                  </a:moveTo>
                  <a:lnTo>
                    <a:pt x="1212662" y="0"/>
                  </a:lnTo>
                  <a:cubicBezTo>
                    <a:pt x="1216822" y="0"/>
                    <a:pt x="1220577" y="2496"/>
                    <a:pt x="1222187" y="6333"/>
                  </a:cubicBezTo>
                  <a:cubicBezTo>
                    <a:pt x="1223796" y="10170"/>
                    <a:pt x="1222947" y="14598"/>
                    <a:pt x="1220032" y="17567"/>
                  </a:cubicBezTo>
                  <a:lnTo>
                    <a:pt x="1051330" y="189373"/>
                  </a:lnTo>
                  <a:cubicBezTo>
                    <a:pt x="1040297" y="200610"/>
                    <a:pt x="1025210" y="206940"/>
                    <a:pt x="1009462" y="206940"/>
                  </a:cubicBezTo>
                  <a:lnTo>
                    <a:pt x="11134" y="206940"/>
                  </a:lnTo>
                  <a:cubicBezTo>
                    <a:pt x="6974" y="206940"/>
                    <a:pt x="3219" y="204444"/>
                    <a:pt x="1609" y="200607"/>
                  </a:cubicBezTo>
                  <a:cubicBezTo>
                    <a:pt x="0" y="196770"/>
                    <a:pt x="849" y="192342"/>
                    <a:pt x="3764" y="189373"/>
                  </a:cubicBezTo>
                  <a:lnTo>
                    <a:pt x="172466" y="17567"/>
                  </a:lnTo>
                  <a:cubicBezTo>
                    <a:pt x="183499" y="6330"/>
                    <a:pt x="198586" y="0"/>
                    <a:pt x="214334" y="0"/>
                  </a:cubicBezTo>
                  <a:close/>
                </a:path>
              </a:pathLst>
            </a:custGeom>
            <a:solidFill>
              <a:srgbClr val="64CAF4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101600" y="19050"/>
              <a:ext cx="1047566" cy="187890"/>
            </a:xfrm>
            <a:prstGeom prst="rect">
              <a:avLst/>
            </a:prstGeom>
          </p:spPr>
          <p:txBody>
            <a:bodyPr lIns="83282" tIns="83282" rIns="83282" bIns="83282" rtlCol="0" anchor="ctr"/>
            <a:lstStyle/>
            <a:p>
              <a:pPr algn="ctr">
                <a:lnSpc>
                  <a:spcPts val="1993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4410002" y="-369454"/>
            <a:ext cx="7009358" cy="1138013"/>
            <a:chOff x="0" y="0"/>
            <a:chExt cx="812800" cy="131963"/>
          </a:xfrm>
        </p:grpSpPr>
        <p:sp>
          <p:nvSpPr>
            <p:cNvPr id="11" name="Freeform 11"/>
            <p:cNvSpPr/>
            <p:nvPr/>
          </p:nvSpPr>
          <p:spPr>
            <a:xfrm>
              <a:off x="14243" y="0"/>
              <a:ext cx="784313" cy="131963"/>
            </a:xfrm>
            <a:custGeom>
              <a:avLst/>
              <a:gdLst/>
              <a:ahLst/>
              <a:cxnLst/>
              <a:rect l="l" t="t" r="r" b="b"/>
              <a:pathLst>
                <a:path w="784313" h="131963">
                  <a:moveTo>
                    <a:pt x="574371" y="0"/>
                  </a:moveTo>
                  <a:lnTo>
                    <a:pt x="6743" y="0"/>
                  </a:lnTo>
                  <a:cubicBezTo>
                    <a:pt x="3990" y="0"/>
                    <a:pt x="1564" y="1811"/>
                    <a:pt x="782" y="4451"/>
                  </a:cubicBezTo>
                  <a:cubicBezTo>
                    <a:pt x="0" y="7091"/>
                    <a:pt x="1048" y="9930"/>
                    <a:pt x="3357" y="11430"/>
                  </a:cubicBezTo>
                  <a:lnTo>
                    <a:pt x="171357" y="120533"/>
                  </a:lnTo>
                  <a:cubicBezTo>
                    <a:pt x="182844" y="127993"/>
                    <a:pt x="196246" y="131963"/>
                    <a:pt x="209943" y="131963"/>
                  </a:cubicBezTo>
                  <a:lnTo>
                    <a:pt x="777571" y="131963"/>
                  </a:lnTo>
                  <a:cubicBezTo>
                    <a:pt x="780324" y="131963"/>
                    <a:pt x="782750" y="130152"/>
                    <a:pt x="783532" y="127512"/>
                  </a:cubicBezTo>
                  <a:cubicBezTo>
                    <a:pt x="784314" y="124873"/>
                    <a:pt x="783266" y="122033"/>
                    <a:pt x="780957" y="120533"/>
                  </a:cubicBezTo>
                  <a:lnTo>
                    <a:pt x="612957" y="11430"/>
                  </a:lnTo>
                  <a:cubicBezTo>
                    <a:pt x="601470" y="3970"/>
                    <a:pt x="588068" y="0"/>
                    <a:pt x="574371" y="0"/>
                  </a:cubicBezTo>
                  <a:close/>
                </a:path>
              </a:pathLst>
            </a:custGeom>
            <a:solidFill>
              <a:srgbClr val="3275C5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101600" y="19050"/>
              <a:ext cx="609600" cy="112913"/>
            </a:xfrm>
            <a:prstGeom prst="rect">
              <a:avLst/>
            </a:prstGeom>
          </p:spPr>
          <p:txBody>
            <a:bodyPr lIns="83282" tIns="83282" rIns="83282" bIns="83282" rtlCol="0" anchor="ctr"/>
            <a:lstStyle/>
            <a:p>
              <a:pPr algn="ctr">
                <a:lnSpc>
                  <a:spcPts val="1993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6629956" y="508418"/>
            <a:ext cx="3144637" cy="520282"/>
            <a:chOff x="0" y="0"/>
            <a:chExt cx="812800" cy="134478"/>
          </a:xfrm>
        </p:grpSpPr>
        <p:sp>
          <p:nvSpPr>
            <p:cNvPr id="14" name="Freeform 14"/>
            <p:cNvSpPr/>
            <p:nvPr/>
          </p:nvSpPr>
          <p:spPr>
            <a:xfrm>
              <a:off x="26532" y="0"/>
              <a:ext cx="759735" cy="134478"/>
            </a:xfrm>
            <a:custGeom>
              <a:avLst/>
              <a:gdLst/>
              <a:ahLst/>
              <a:cxnLst/>
              <a:rect l="l" t="t" r="r" b="b"/>
              <a:pathLst>
                <a:path w="759735" h="134478">
                  <a:moveTo>
                    <a:pt x="543677" y="0"/>
                  </a:moveTo>
                  <a:lnTo>
                    <a:pt x="12859" y="0"/>
                  </a:lnTo>
                  <a:cubicBezTo>
                    <a:pt x="7628" y="0"/>
                    <a:pt x="3015" y="3429"/>
                    <a:pt x="1508" y="8438"/>
                  </a:cubicBezTo>
                  <a:cubicBezTo>
                    <a:pt x="0" y="13447"/>
                    <a:pt x="1955" y="18853"/>
                    <a:pt x="6317" y="21740"/>
                  </a:cubicBezTo>
                  <a:lnTo>
                    <a:pt x="143819" y="112739"/>
                  </a:lnTo>
                  <a:cubicBezTo>
                    <a:pt x="165244" y="126918"/>
                    <a:pt x="190367" y="134478"/>
                    <a:pt x="216059" y="134478"/>
                  </a:cubicBezTo>
                  <a:lnTo>
                    <a:pt x="746877" y="134478"/>
                  </a:lnTo>
                  <a:cubicBezTo>
                    <a:pt x="752108" y="134478"/>
                    <a:pt x="756721" y="131049"/>
                    <a:pt x="758228" y="126040"/>
                  </a:cubicBezTo>
                  <a:cubicBezTo>
                    <a:pt x="759736" y="121031"/>
                    <a:pt x="757781" y="115626"/>
                    <a:pt x="753419" y="112739"/>
                  </a:cubicBezTo>
                  <a:lnTo>
                    <a:pt x="615917" y="21740"/>
                  </a:lnTo>
                  <a:cubicBezTo>
                    <a:pt x="594492" y="7561"/>
                    <a:pt x="569369" y="0"/>
                    <a:pt x="543677" y="0"/>
                  </a:cubicBezTo>
                  <a:close/>
                </a:path>
              </a:pathLst>
            </a:custGeom>
            <a:solidFill>
              <a:srgbClr val="64CAF4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101600" y="19050"/>
              <a:ext cx="609600" cy="115428"/>
            </a:xfrm>
            <a:prstGeom prst="rect">
              <a:avLst/>
            </a:prstGeom>
          </p:spPr>
          <p:txBody>
            <a:bodyPr lIns="83282" tIns="83282" rIns="83282" bIns="83282" rtlCol="0" anchor="ctr"/>
            <a:lstStyle/>
            <a:p>
              <a:pPr algn="ctr">
                <a:lnSpc>
                  <a:spcPts val="1993"/>
                </a:lnSpc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>
            <a:off x="3963426" y="1324607"/>
            <a:ext cx="10361148" cy="8962393"/>
          </a:xfrm>
          <a:custGeom>
            <a:avLst/>
            <a:gdLst/>
            <a:ahLst/>
            <a:cxnLst/>
            <a:rect l="l" t="t" r="r" b="b"/>
            <a:pathLst>
              <a:path w="10361148" h="8962393">
                <a:moveTo>
                  <a:pt x="0" y="0"/>
                </a:moveTo>
                <a:lnTo>
                  <a:pt x="10361148" y="0"/>
                </a:lnTo>
                <a:lnTo>
                  <a:pt x="10361148" y="8962393"/>
                </a:lnTo>
                <a:lnTo>
                  <a:pt x="0" y="896239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57499"/>
            <a:ext cx="2803852" cy="1546792"/>
          </a:xfrm>
          <a:custGeom>
            <a:avLst/>
            <a:gdLst/>
            <a:ahLst/>
            <a:cxnLst/>
            <a:rect l="l" t="t" r="r" b="b"/>
            <a:pathLst>
              <a:path w="2803852" h="1546792">
                <a:moveTo>
                  <a:pt x="0" y="0"/>
                </a:moveTo>
                <a:lnTo>
                  <a:pt x="2803852" y="0"/>
                </a:lnTo>
                <a:lnTo>
                  <a:pt x="2803852" y="1546791"/>
                </a:lnTo>
                <a:lnTo>
                  <a:pt x="0" y="154679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095531" y="203832"/>
            <a:ext cx="12096939" cy="1120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00"/>
              </a:lnSpc>
            </a:pPr>
            <a:r>
              <a:rPr lang="en-US" sz="6500" b="1">
                <a:solidFill>
                  <a:srgbClr val="56AAF0"/>
                </a:solidFill>
                <a:latin typeface="Dynamo Medium"/>
                <a:ea typeface="Dynamo Medium"/>
                <a:cs typeface="Dynamo Medium"/>
                <a:sym typeface="Dynamo Medium"/>
              </a:rPr>
              <a:t>SCENARIO: MAKING RESERVATION</a:t>
            </a:r>
          </a:p>
        </p:txBody>
      </p:sp>
      <p:grpSp>
        <p:nvGrpSpPr>
          <p:cNvPr id="4" name="Group 4"/>
          <p:cNvGrpSpPr/>
          <p:nvPr/>
        </p:nvGrpSpPr>
        <p:grpSpPr>
          <a:xfrm rot="-10800000">
            <a:off x="-3211001" y="9646147"/>
            <a:ext cx="7009358" cy="1159703"/>
            <a:chOff x="0" y="0"/>
            <a:chExt cx="1250766" cy="206940"/>
          </a:xfrm>
        </p:grpSpPr>
        <p:sp>
          <p:nvSpPr>
            <p:cNvPr id="5" name="Freeform 5"/>
            <p:cNvSpPr/>
            <p:nvPr/>
          </p:nvSpPr>
          <p:spPr>
            <a:xfrm>
              <a:off x="11494" y="0"/>
              <a:ext cx="1227777" cy="206940"/>
            </a:xfrm>
            <a:custGeom>
              <a:avLst/>
              <a:gdLst/>
              <a:ahLst/>
              <a:cxnLst/>
              <a:rect l="l" t="t" r="r" b="b"/>
              <a:pathLst>
                <a:path w="1227777" h="206940">
                  <a:moveTo>
                    <a:pt x="212692" y="0"/>
                  </a:moveTo>
                  <a:lnTo>
                    <a:pt x="1218286" y="0"/>
                  </a:lnTo>
                  <a:cubicBezTo>
                    <a:pt x="1221833" y="0"/>
                    <a:pt x="1225033" y="2128"/>
                    <a:pt x="1226405" y="5398"/>
                  </a:cubicBezTo>
                  <a:cubicBezTo>
                    <a:pt x="1227778" y="8669"/>
                    <a:pt x="1227054" y="12443"/>
                    <a:pt x="1224569" y="14974"/>
                  </a:cubicBezTo>
                  <a:lnTo>
                    <a:pt x="1050775" y="191966"/>
                  </a:lnTo>
                  <a:cubicBezTo>
                    <a:pt x="1041370" y="201544"/>
                    <a:pt x="1028510" y="206940"/>
                    <a:pt x="1015086" y="206940"/>
                  </a:cubicBezTo>
                  <a:lnTo>
                    <a:pt x="9492" y="206940"/>
                  </a:lnTo>
                  <a:cubicBezTo>
                    <a:pt x="5945" y="206940"/>
                    <a:pt x="2745" y="204812"/>
                    <a:pt x="1373" y="201542"/>
                  </a:cubicBezTo>
                  <a:cubicBezTo>
                    <a:pt x="0" y="198271"/>
                    <a:pt x="724" y="194497"/>
                    <a:pt x="3209" y="191966"/>
                  </a:cubicBezTo>
                  <a:lnTo>
                    <a:pt x="177003" y="14974"/>
                  </a:lnTo>
                  <a:cubicBezTo>
                    <a:pt x="186408" y="5396"/>
                    <a:pt x="199268" y="0"/>
                    <a:pt x="212692" y="0"/>
                  </a:cubicBezTo>
                  <a:close/>
                </a:path>
              </a:pathLst>
            </a:custGeom>
            <a:solidFill>
              <a:srgbClr val="3275C5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101600" y="19050"/>
              <a:ext cx="1047566" cy="187890"/>
            </a:xfrm>
            <a:prstGeom prst="rect">
              <a:avLst/>
            </a:prstGeom>
          </p:spPr>
          <p:txBody>
            <a:bodyPr lIns="83282" tIns="83282" rIns="83282" bIns="83282" rtlCol="0" anchor="ctr"/>
            <a:lstStyle/>
            <a:p>
              <a:pPr algn="ctr">
                <a:lnSpc>
                  <a:spcPts val="1993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 rot="-10800000">
            <a:off x="-1604397" y="9407697"/>
            <a:ext cx="3144637" cy="520282"/>
            <a:chOff x="0" y="0"/>
            <a:chExt cx="1250766" cy="206940"/>
          </a:xfrm>
        </p:grpSpPr>
        <p:sp>
          <p:nvSpPr>
            <p:cNvPr id="8" name="Freeform 8"/>
            <p:cNvSpPr/>
            <p:nvPr/>
          </p:nvSpPr>
          <p:spPr>
            <a:xfrm>
              <a:off x="13485" y="0"/>
              <a:ext cx="1223797" cy="206940"/>
            </a:xfrm>
            <a:custGeom>
              <a:avLst/>
              <a:gdLst/>
              <a:ahLst/>
              <a:cxnLst/>
              <a:rect l="l" t="t" r="r" b="b"/>
              <a:pathLst>
                <a:path w="1223797" h="206940">
                  <a:moveTo>
                    <a:pt x="214334" y="0"/>
                  </a:moveTo>
                  <a:lnTo>
                    <a:pt x="1212662" y="0"/>
                  </a:lnTo>
                  <a:cubicBezTo>
                    <a:pt x="1216822" y="0"/>
                    <a:pt x="1220577" y="2496"/>
                    <a:pt x="1222187" y="6333"/>
                  </a:cubicBezTo>
                  <a:cubicBezTo>
                    <a:pt x="1223796" y="10170"/>
                    <a:pt x="1222947" y="14598"/>
                    <a:pt x="1220032" y="17567"/>
                  </a:cubicBezTo>
                  <a:lnTo>
                    <a:pt x="1051330" y="189373"/>
                  </a:lnTo>
                  <a:cubicBezTo>
                    <a:pt x="1040297" y="200610"/>
                    <a:pt x="1025210" y="206940"/>
                    <a:pt x="1009462" y="206940"/>
                  </a:cubicBezTo>
                  <a:lnTo>
                    <a:pt x="11134" y="206940"/>
                  </a:lnTo>
                  <a:cubicBezTo>
                    <a:pt x="6974" y="206940"/>
                    <a:pt x="3219" y="204444"/>
                    <a:pt x="1609" y="200607"/>
                  </a:cubicBezTo>
                  <a:cubicBezTo>
                    <a:pt x="0" y="196770"/>
                    <a:pt x="849" y="192342"/>
                    <a:pt x="3764" y="189373"/>
                  </a:cubicBezTo>
                  <a:lnTo>
                    <a:pt x="172466" y="17567"/>
                  </a:lnTo>
                  <a:cubicBezTo>
                    <a:pt x="183499" y="6330"/>
                    <a:pt x="198586" y="0"/>
                    <a:pt x="214334" y="0"/>
                  </a:cubicBezTo>
                  <a:close/>
                </a:path>
              </a:pathLst>
            </a:custGeom>
            <a:solidFill>
              <a:srgbClr val="64CAF4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101600" y="19050"/>
              <a:ext cx="1047566" cy="187890"/>
            </a:xfrm>
            <a:prstGeom prst="rect">
              <a:avLst/>
            </a:prstGeom>
          </p:spPr>
          <p:txBody>
            <a:bodyPr lIns="83282" tIns="83282" rIns="83282" bIns="83282" rtlCol="0" anchor="ctr"/>
            <a:lstStyle/>
            <a:p>
              <a:pPr algn="ctr">
                <a:lnSpc>
                  <a:spcPts val="1993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4410002" y="-369454"/>
            <a:ext cx="7009358" cy="1138013"/>
            <a:chOff x="0" y="0"/>
            <a:chExt cx="812800" cy="131963"/>
          </a:xfrm>
        </p:grpSpPr>
        <p:sp>
          <p:nvSpPr>
            <p:cNvPr id="11" name="Freeform 11"/>
            <p:cNvSpPr/>
            <p:nvPr/>
          </p:nvSpPr>
          <p:spPr>
            <a:xfrm>
              <a:off x="14243" y="0"/>
              <a:ext cx="784313" cy="131963"/>
            </a:xfrm>
            <a:custGeom>
              <a:avLst/>
              <a:gdLst/>
              <a:ahLst/>
              <a:cxnLst/>
              <a:rect l="l" t="t" r="r" b="b"/>
              <a:pathLst>
                <a:path w="784313" h="131963">
                  <a:moveTo>
                    <a:pt x="574371" y="0"/>
                  </a:moveTo>
                  <a:lnTo>
                    <a:pt x="6743" y="0"/>
                  </a:lnTo>
                  <a:cubicBezTo>
                    <a:pt x="3990" y="0"/>
                    <a:pt x="1564" y="1811"/>
                    <a:pt x="782" y="4451"/>
                  </a:cubicBezTo>
                  <a:cubicBezTo>
                    <a:pt x="0" y="7091"/>
                    <a:pt x="1048" y="9930"/>
                    <a:pt x="3357" y="11430"/>
                  </a:cubicBezTo>
                  <a:lnTo>
                    <a:pt x="171357" y="120533"/>
                  </a:lnTo>
                  <a:cubicBezTo>
                    <a:pt x="182844" y="127993"/>
                    <a:pt x="196246" y="131963"/>
                    <a:pt x="209943" y="131963"/>
                  </a:cubicBezTo>
                  <a:lnTo>
                    <a:pt x="777571" y="131963"/>
                  </a:lnTo>
                  <a:cubicBezTo>
                    <a:pt x="780324" y="131963"/>
                    <a:pt x="782750" y="130152"/>
                    <a:pt x="783532" y="127512"/>
                  </a:cubicBezTo>
                  <a:cubicBezTo>
                    <a:pt x="784314" y="124873"/>
                    <a:pt x="783266" y="122033"/>
                    <a:pt x="780957" y="120533"/>
                  </a:cubicBezTo>
                  <a:lnTo>
                    <a:pt x="612957" y="11430"/>
                  </a:lnTo>
                  <a:cubicBezTo>
                    <a:pt x="601470" y="3970"/>
                    <a:pt x="588068" y="0"/>
                    <a:pt x="574371" y="0"/>
                  </a:cubicBezTo>
                  <a:close/>
                </a:path>
              </a:pathLst>
            </a:custGeom>
            <a:solidFill>
              <a:srgbClr val="3275C5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101600" y="19050"/>
              <a:ext cx="609600" cy="112913"/>
            </a:xfrm>
            <a:prstGeom prst="rect">
              <a:avLst/>
            </a:prstGeom>
          </p:spPr>
          <p:txBody>
            <a:bodyPr lIns="83282" tIns="83282" rIns="83282" bIns="83282" rtlCol="0" anchor="ctr"/>
            <a:lstStyle/>
            <a:p>
              <a:pPr algn="ctr">
                <a:lnSpc>
                  <a:spcPts val="1993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6629956" y="508418"/>
            <a:ext cx="3144637" cy="520282"/>
            <a:chOff x="0" y="0"/>
            <a:chExt cx="812800" cy="134478"/>
          </a:xfrm>
        </p:grpSpPr>
        <p:sp>
          <p:nvSpPr>
            <p:cNvPr id="14" name="Freeform 14"/>
            <p:cNvSpPr/>
            <p:nvPr/>
          </p:nvSpPr>
          <p:spPr>
            <a:xfrm>
              <a:off x="26532" y="0"/>
              <a:ext cx="759735" cy="134478"/>
            </a:xfrm>
            <a:custGeom>
              <a:avLst/>
              <a:gdLst/>
              <a:ahLst/>
              <a:cxnLst/>
              <a:rect l="l" t="t" r="r" b="b"/>
              <a:pathLst>
                <a:path w="759735" h="134478">
                  <a:moveTo>
                    <a:pt x="543677" y="0"/>
                  </a:moveTo>
                  <a:lnTo>
                    <a:pt x="12859" y="0"/>
                  </a:lnTo>
                  <a:cubicBezTo>
                    <a:pt x="7628" y="0"/>
                    <a:pt x="3015" y="3429"/>
                    <a:pt x="1508" y="8438"/>
                  </a:cubicBezTo>
                  <a:cubicBezTo>
                    <a:pt x="0" y="13447"/>
                    <a:pt x="1955" y="18853"/>
                    <a:pt x="6317" y="21740"/>
                  </a:cubicBezTo>
                  <a:lnTo>
                    <a:pt x="143819" y="112739"/>
                  </a:lnTo>
                  <a:cubicBezTo>
                    <a:pt x="165244" y="126918"/>
                    <a:pt x="190367" y="134478"/>
                    <a:pt x="216059" y="134478"/>
                  </a:cubicBezTo>
                  <a:lnTo>
                    <a:pt x="746877" y="134478"/>
                  </a:lnTo>
                  <a:cubicBezTo>
                    <a:pt x="752108" y="134478"/>
                    <a:pt x="756721" y="131049"/>
                    <a:pt x="758228" y="126040"/>
                  </a:cubicBezTo>
                  <a:cubicBezTo>
                    <a:pt x="759736" y="121031"/>
                    <a:pt x="757781" y="115626"/>
                    <a:pt x="753419" y="112739"/>
                  </a:cubicBezTo>
                  <a:lnTo>
                    <a:pt x="615917" y="21740"/>
                  </a:lnTo>
                  <a:cubicBezTo>
                    <a:pt x="594492" y="7561"/>
                    <a:pt x="569369" y="0"/>
                    <a:pt x="543677" y="0"/>
                  </a:cubicBezTo>
                  <a:close/>
                </a:path>
              </a:pathLst>
            </a:custGeom>
            <a:solidFill>
              <a:srgbClr val="64CAF4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101600" y="19050"/>
              <a:ext cx="609600" cy="115428"/>
            </a:xfrm>
            <a:prstGeom prst="rect">
              <a:avLst/>
            </a:prstGeom>
          </p:spPr>
          <p:txBody>
            <a:bodyPr lIns="83282" tIns="83282" rIns="83282" bIns="83282" rtlCol="0" anchor="ctr"/>
            <a:lstStyle/>
            <a:p>
              <a:pPr algn="ctr">
                <a:lnSpc>
                  <a:spcPts val="1993"/>
                </a:lnSpc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>
            <a:off x="4744041" y="1223526"/>
            <a:ext cx="8799917" cy="9002473"/>
          </a:xfrm>
          <a:custGeom>
            <a:avLst/>
            <a:gdLst/>
            <a:ahLst/>
            <a:cxnLst/>
            <a:rect l="l" t="t" r="r" b="b"/>
            <a:pathLst>
              <a:path w="8799917" h="9002473">
                <a:moveTo>
                  <a:pt x="0" y="0"/>
                </a:moveTo>
                <a:lnTo>
                  <a:pt x="8799918" y="0"/>
                </a:lnTo>
                <a:lnTo>
                  <a:pt x="8799918" y="9002473"/>
                </a:lnTo>
                <a:lnTo>
                  <a:pt x="0" y="900247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57499"/>
            <a:ext cx="2803852" cy="1546792"/>
          </a:xfrm>
          <a:custGeom>
            <a:avLst/>
            <a:gdLst/>
            <a:ahLst/>
            <a:cxnLst/>
            <a:rect l="l" t="t" r="r" b="b"/>
            <a:pathLst>
              <a:path w="2803852" h="1546792">
                <a:moveTo>
                  <a:pt x="0" y="0"/>
                </a:moveTo>
                <a:lnTo>
                  <a:pt x="2803852" y="0"/>
                </a:lnTo>
                <a:lnTo>
                  <a:pt x="2803852" y="1546791"/>
                </a:lnTo>
                <a:lnTo>
                  <a:pt x="0" y="154679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095531" y="85253"/>
            <a:ext cx="12096939" cy="913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20"/>
              </a:lnSpc>
            </a:pPr>
            <a:r>
              <a:rPr lang="en-US" sz="5300" b="1">
                <a:solidFill>
                  <a:srgbClr val="56AAF0"/>
                </a:solidFill>
                <a:latin typeface="Dynamo Medium"/>
                <a:ea typeface="Dynamo Medium"/>
                <a:cs typeface="Dynamo Medium"/>
                <a:sym typeface="Dynamo Medium"/>
              </a:rPr>
              <a:t>SCENARIO: KITCHEN ORDER MANAGEMENT</a:t>
            </a:r>
          </a:p>
        </p:txBody>
      </p:sp>
      <p:grpSp>
        <p:nvGrpSpPr>
          <p:cNvPr id="4" name="Group 4"/>
          <p:cNvGrpSpPr/>
          <p:nvPr/>
        </p:nvGrpSpPr>
        <p:grpSpPr>
          <a:xfrm rot="-10800000">
            <a:off x="-3211001" y="9646147"/>
            <a:ext cx="7009358" cy="1159703"/>
            <a:chOff x="0" y="0"/>
            <a:chExt cx="1250766" cy="206940"/>
          </a:xfrm>
        </p:grpSpPr>
        <p:sp>
          <p:nvSpPr>
            <p:cNvPr id="5" name="Freeform 5"/>
            <p:cNvSpPr/>
            <p:nvPr/>
          </p:nvSpPr>
          <p:spPr>
            <a:xfrm>
              <a:off x="11494" y="0"/>
              <a:ext cx="1227777" cy="206940"/>
            </a:xfrm>
            <a:custGeom>
              <a:avLst/>
              <a:gdLst/>
              <a:ahLst/>
              <a:cxnLst/>
              <a:rect l="l" t="t" r="r" b="b"/>
              <a:pathLst>
                <a:path w="1227777" h="206940">
                  <a:moveTo>
                    <a:pt x="212692" y="0"/>
                  </a:moveTo>
                  <a:lnTo>
                    <a:pt x="1218286" y="0"/>
                  </a:lnTo>
                  <a:cubicBezTo>
                    <a:pt x="1221833" y="0"/>
                    <a:pt x="1225033" y="2128"/>
                    <a:pt x="1226405" y="5398"/>
                  </a:cubicBezTo>
                  <a:cubicBezTo>
                    <a:pt x="1227778" y="8669"/>
                    <a:pt x="1227054" y="12443"/>
                    <a:pt x="1224569" y="14974"/>
                  </a:cubicBezTo>
                  <a:lnTo>
                    <a:pt x="1050775" y="191966"/>
                  </a:lnTo>
                  <a:cubicBezTo>
                    <a:pt x="1041370" y="201544"/>
                    <a:pt x="1028510" y="206940"/>
                    <a:pt x="1015086" y="206940"/>
                  </a:cubicBezTo>
                  <a:lnTo>
                    <a:pt x="9492" y="206940"/>
                  </a:lnTo>
                  <a:cubicBezTo>
                    <a:pt x="5945" y="206940"/>
                    <a:pt x="2745" y="204812"/>
                    <a:pt x="1373" y="201542"/>
                  </a:cubicBezTo>
                  <a:cubicBezTo>
                    <a:pt x="0" y="198271"/>
                    <a:pt x="724" y="194497"/>
                    <a:pt x="3209" y="191966"/>
                  </a:cubicBezTo>
                  <a:lnTo>
                    <a:pt x="177003" y="14974"/>
                  </a:lnTo>
                  <a:cubicBezTo>
                    <a:pt x="186408" y="5396"/>
                    <a:pt x="199268" y="0"/>
                    <a:pt x="212692" y="0"/>
                  </a:cubicBezTo>
                  <a:close/>
                </a:path>
              </a:pathLst>
            </a:custGeom>
            <a:solidFill>
              <a:srgbClr val="3275C5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101600" y="19050"/>
              <a:ext cx="1047566" cy="187890"/>
            </a:xfrm>
            <a:prstGeom prst="rect">
              <a:avLst/>
            </a:prstGeom>
          </p:spPr>
          <p:txBody>
            <a:bodyPr lIns="83282" tIns="83282" rIns="83282" bIns="83282" rtlCol="0" anchor="ctr"/>
            <a:lstStyle/>
            <a:p>
              <a:pPr algn="ctr">
                <a:lnSpc>
                  <a:spcPts val="1993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 rot="-10800000">
            <a:off x="-1604397" y="9407697"/>
            <a:ext cx="3144637" cy="520282"/>
            <a:chOff x="0" y="0"/>
            <a:chExt cx="1250766" cy="206940"/>
          </a:xfrm>
        </p:grpSpPr>
        <p:sp>
          <p:nvSpPr>
            <p:cNvPr id="8" name="Freeform 8"/>
            <p:cNvSpPr/>
            <p:nvPr/>
          </p:nvSpPr>
          <p:spPr>
            <a:xfrm>
              <a:off x="13485" y="0"/>
              <a:ext cx="1223797" cy="206940"/>
            </a:xfrm>
            <a:custGeom>
              <a:avLst/>
              <a:gdLst/>
              <a:ahLst/>
              <a:cxnLst/>
              <a:rect l="l" t="t" r="r" b="b"/>
              <a:pathLst>
                <a:path w="1223797" h="206940">
                  <a:moveTo>
                    <a:pt x="214334" y="0"/>
                  </a:moveTo>
                  <a:lnTo>
                    <a:pt x="1212662" y="0"/>
                  </a:lnTo>
                  <a:cubicBezTo>
                    <a:pt x="1216822" y="0"/>
                    <a:pt x="1220577" y="2496"/>
                    <a:pt x="1222187" y="6333"/>
                  </a:cubicBezTo>
                  <a:cubicBezTo>
                    <a:pt x="1223796" y="10170"/>
                    <a:pt x="1222947" y="14598"/>
                    <a:pt x="1220032" y="17567"/>
                  </a:cubicBezTo>
                  <a:lnTo>
                    <a:pt x="1051330" y="189373"/>
                  </a:lnTo>
                  <a:cubicBezTo>
                    <a:pt x="1040297" y="200610"/>
                    <a:pt x="1025210" y="206940"/>
                    <a:pt x="1009462" y="206940"/>
                  </a:cubicBezTo>
                  <a:lnTo>
                    <a:pt x="11134" y="206940"/>
                  </a:lnTo>
                  <a:cubicBezTo>
                    <a:pt x="6974" y="206940"/>
                    <a:pt x="3219" y="204444"/>
                    <a:pt x="1609" y="200607"/>
                  </a:cubicBezTo>
                  <a:cubicBezTo>
                    <a:pt x="0" y="196770"/>
                    <a:pt x="849" y="192342"/>
                    <a:pt x="3764" y="189373"/>
                  </a:cubicBezTo>
                  <a:lnTo>
                    <a:pt x="172466" y="17567"/>
                  </a:lnTo>
                  <a:cubicBezTo>
                    <a:pt x="183499" y="6330"/>
                    <a:pt x="198586" y="0"/>
                    <a:pt x="214334" y="0"/>
                  </a:cubicBezTo>
                  <a:close/>
                </a:path>
              </a:pathLst>
            </a:custGeom>
            <a:solidFill>
              <a:srgbClr val="64CAF4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101600" y="19050"/>
              <a:ext cx="1047566" cy="187890"/>
            </a:xfrm>
            <a:prstGeom prst="rect">
              <a:avLst/>
            </a:prstGeom>
          </p:spPr>
          <p:txBody>
            <a:bodyPr lIns="83282" tIns="83282" rIns="83282" bIns="83282" rtlCol="0" anchor="ctr"/>
            <a:lstStyle/>
            <a:p>
              <a:pPr algn="ctr">
                <a:lnSpc>
                  <a:spcPts val="1993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4410002" y="-369454"/>
            <a:ext cx="7009358" cy="1138013"/>
            <a:chOff x="0" y="0"/>
            <a:chExt cx="812800" cy="131963"/>
          </a:xfrm>
        </p:grpSpPr>
        <p:sp>
          <p:nvSpPr>
            <p:cNvPr id="11" name="Freeform 11"/>
            <p:cNvSpPr/>
            <p:nvPr/>
          </p:nvSpPr>
          <p:spPr>
            <a:xfrm>
              <a:off x="14243" y="0"/>
              <a:ext cx="784313" cy="131963"/>
            </a:xfrm>
            <a:custGeom>
              <a:avLst/>
              <a:gdLst/>
              <a:ahLst/>
              <a:cxnLst/>
              <a:rect l="l" t="t" r="r" b="b"/>
              <a:pathLst>
                <a:path w="784313" h="131963">
                  <a:moveTo>
                    <a:pt x="574371" y="0"/>
                  </a:moveTo>
                  <a:lnTo>
                    <a:pt x="6743" y="0"/>
                  </a:lnTo>
                  <a:cubicBezTo>
                    <a:pt x="3990" y="0"/>
                    <a:pt x="1564" y="1811"/>
                    <a:pt x="782" y="4451"/>
                  </a:cubicBezTo>
                  <a:cubicBezTo>
                    <a:pt x="0" y="7091"/>
                    <a:pt x="1048" y="9930"/>
                    <a:pt x="3357" y="11430"/>
                  </a:cubicBezTo>
                  <a:lnTo>
                    <a:pt x="171357" y="120533"/>
                  </a:lnTo>
                  <a:cubicBezTo>
                    <a:pt x="182844" y="127993"/>
                    <a:pt x="196246" y="131963"/>
                    <a:pt x="209943" y="131963"/>
                  </a:cubicBezTo>
                  <a:lnTo>
                    <a:pt x="777571" y="131963"/>
                  </a:lnTo>
                  <a:cubicBezTo>
                    <a:pt x="780324" y="131963"/>
                    <a:pt x="782750" y="130152"/>
                    <a:pt x="783532" y="127512"/>
                  </a:cubicBezTo>
                  <a:cubicBezTo>
                    <a:pt x="784314" y="124873"/>
                    <a:pt x="783266" y="122033"/>
                    <a:pt x="780957" y="120533"/>
                  </a:cubicBezTo>
                  <a:lnTo>
                    <a:pt x="612957" y="11430"/>
                  </a:lnTo>
                  <a:cubicBezTo>
                    <a:pt x="601470" y="3970"/>
                    <a:pt x="588068" y="0"/>
                    <a:pt x="574371" y="0"/>
                  </a:cubicBezTo>
                  <a:close/>
                </a:path>
              </a:pathLst>
            </a:custGeom>
            <a:solidFill>
              <a:srgbClr val="3275C5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101600" y="19050"/>
              <a:ext cx="609600" cy="112913"/>
            </a:xfrm>
            <a:prstGeom prst="rect">
              <a:avLst/>
            </a:prstGeom>
          </p:spPr>
          <p:txBody>
            <a:bodyPr lIns="83282" tIns="83282" rIns="83282" bIns="83282" rtlCol="0" anchor="ctr"/>
            <a:lstStyle/>
            <a:p>
              <a:pPr algn="ctr">
                <a:lnSpc>
                  <a:spcPts val="1993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6629956" y="508418"/>
            <a:ext cx="3144637" cy="520282"/>
            <a:chOff x="0" y="0"/>
            <a:chExt cx="812800" cy="134478"/>
          </a:xfrm>
        </p:grpSpPr>
        <p:sp>
          <p:nvSpPr>
            <p:cNvPr id="14" name="Freeform 14"/>
            <p:cNvSpPr/>
            <p:nvPr/>
          </p:nvSpPr>
          <p:spPr>
            <a:xfrm>
              <a:off x="26532" y="0"/>
              <a:ext cx="759735" cy="134478"/>
            </a:xfrm>
            <a:custGeom>
              <a:avLst/>
              <a:gdLst/>
              <a:ahLst/>
              <a:cxnLst/>
              <a:rect l="l" t="t" r="r" b="b"/>
              <a:pathLst>
                <a:path w="759735" h="134478">
                  <a:moveTo>
                    <a:pt x="543677" y="0"/>
                  </a:moveTo>
                  <a:lnTo>
                    <a:pt x="12859" y="0"/>
                  </a:lnTo>
                  <a:cubicBezTo>
                    <a:pt x="7628" y="0"/>
                    <a:pt x="3015" y="3429"/>
                    <a:pt x="1508" y="8438"/>
                  </a:cubicBezTo>
                  <a:cubicBezTo>
                    <a:pt x="0" y="13447"/>
                    <a:pt x="1955" y="18853"/>
                    <a:pt x="6317" y="21740"/>
                  </a:cubicBezTo>
                  <a:lnTo>
                    <a:pt x="143819" y="112739"/>
                  </a:lnTo>
                  <a:cubicBezTo>
                    <a:pt x="165244" y="126918"/>
                    <a:pt x="190367" y="134478"/>
                    <a:pt x="216059" y="134478"/>
                  </a:cubicBezTo>
                  <a:lnTo>
                    <a:pt x="746877" y="134478"/>
                  </a:lnTo>
                  <a:cubicBezTo>
                    <a:pt x="752108" y="134478"/>
                    <a:pt x="756721" y="131049"/>
                    <a:pt x="758228" y="126040"/>
                  </a:cubicBezTo>
                  <a:cubicBezTo>
                    <a:pt x="759736" y="121031"/>
                    <a:pt x="757781" y="115626"/>
                    <a:pt x="753419" y="112739"/>
                  </a:cubicBezTo>
                  <a:lnTo>
                    <a:pt x="615917" y="21740"/>
                  </a:lnTo>
                  <a:cubicBezTo>
                    <a:pt x="594492" y="7561"/>
                    <a:pt x="569369" y="0"/>
                    <a:pt x="543677" y="0"/>
                  </a:cubicBezTo>
                  <a:close/>
                </a:path>
              </a:pathLst>
            </a:custGeom>
            <a:solidFill>
              <a:srgbClr val="64CAF4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101600" y="19050"/>
              <a:ext cx="609600" cy="115428"/>
            </a:xfrm>
            <a:prstGeom prst="rect">
              <a:avLst/>
            </a:prstGeom>
          </p:spPr>
          <p:txBody>
            <a:bodyPr lIns="83282" tIns="83282" rIns="83282" bIns="83282" rtlCol="0" anchor="ctr"/>
            <a:lstStyle/>
            <a:p>
              <a:pPr algn="ctr">
                <a:lnSpc>
                  <a:spcPts val="1993"/>
                </a:lnSpc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>
            <a:off x="4499295" y="891896"/>
            <a:ext cx="9289409" cy="9395104"/>
          </a:xfrm>
          <a:custGeom>
            <a:avLst/>
            <a:gdLst/>
            <a:ahLst/>
            <a:cxnLst/>
            <a:rect l="l" t="t" r="r" b="b"/>
            <a:pathLst>
              <a:path w="9289409" h="9395104">
                <a:moveTo>
                  <a:pt x="0" y="0"/>
                </a:moveTo>
                <a:lnTo>
                  <a:pt x="9289410" y="0"/>
                </a:lnTo>
                <a:lnTo>
                  <a:pt x="9289410" y="9395104"/>
                </a:lnTo>
                <a:lnTo>
                  <a:pt x="0" y="93951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801280" y="3391453"/>
            <a:ext cx="12685440" cy="3593630"/>
            <a:chOff x="0" y="0"/>
            <a:chExt cx="16913920" cy="4791506"/>
          </a:xfrm>
        </p:grpSpPr>
        <p:sp>
          <p:nvSpPr>
            <p:cNvPr id="3" name="TextBox 3"/>
            <p:cNvSpPr txBox="1"/>
            <p:nvPr/>
          </p:nvSpPr>
          <p:spPr>
            <a:xfrm>
              <a:off x="0" y="-161925"/>
              <a:ext cx="16913920" cy="36755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200"/>
                </a:lnSpc>
              </a:pPr>
              <a:r>
                <a:rPr lang="en-US" sz="8000" b="1">
                  <a:solidFill>
                    <a:srgbClr val="56AAF0"/>
                  </a:solidFill>
                  <a:latin typeface="Dynamo Medium"/>
                  <a:ea typeface="Dynamo Medium"/>
                  <a:cs typeface="Dynamo Medium"/>
                  <a:sym typeface="Dynamo Medium"/>
                </a:rPr>
                <a:t>RESTAURANT INFORMATION SYSTEM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3986326"/>
              <a:ext cx="16913920" cy="8051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039"/>
                </a:lnSpc>
              </a:pPr>
              <a:r>
                <a:rPr lang="en-US" sz="3599" spc="14">
                  <a:solidFill>
                    <a:srgbClr val="3275C5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A case study of the KTPHAM cafe/restaurant </a:t>
              </a:r>
            </a:p>
          </p:txBody>
        </p:sp>
      </p:grpSp>
      <p:sp>
        <p:nvSpPr>
          <p:cNvPr id="5" name="Freeform 5"/>
          <p:cNvSpPr/>
          <p:nvPr/>
        </p:nvSpPr>
        <p:spPr>
          <a:xfrm rot="-2561783">
            <a:off x="-2150393" y="-1597808"/>
            <a:ext cx="6000674" cy="4342306"/>
          </a:xfrm>
          <a:custGeom>
            <a:avLst/>
            <a:gdLst/>
            <a:ahLst/>
            <a:cxnLst/>
            <a:rect l="l" t="t" r="r" b="b"/>
            <a:pathLst>
              <a:path w="6000674" h="4342306">
                <a:moveTo>
                  <a:pt x="0" y="0"/>
                </a:moveTo>
                <a:lnTo>
                  <a:pt x="6000674" y="0"/>
                </a:lnTo>
                <a:lnTo>
                  <a:pt x="6000674" y="4342306"/>
                </a:lnTo>
                <a:lnTo>
                  <a:pt x="0" y="43423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7616117">
            <a:off x="14966628" y="7087147"/>
            <a:ext cx="6000674" cy="4342306"/>
          </a:xfrm>
          <a:custGeom>
            <a:avLst/>
            <a:gdLst/>
            <a:ahLst/>
            <a:cxnLst/>
            <a:rect l="l" t="t" r="r" b="b"/>
            <a:pathLst>
              <a:path w="6000674" h="4342306">
                <a:moveTo>
                  <a:pt x="0" y="0"/>
                </a:moveTo>
                <a:lnTo>
                  <a:pt x="6000675" y="0"/>
                </a:lnTo>
                <a:lnTo>
                  <a:pt x="6000675" y="4342306"/>
                </a:lnTo>
                <a:lnTo>
                  <a:pt x="0" y="43423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4767029" y="57499"/>
            <a:ext cx="3520971" cy="1942402"/>
          </a:xfrm>
          <a:custGeom>
            <a:avLst/>
            <a:gdLst/>
            <a:ahLst/>
            <a:cxnLst/>
            <a:rect l="l" t="t" r="r" b="b"/>
            <a:pathLst>
              <a:path w="3520971" h="1942402">
                <a:moveTo>
                  <a:pt x="0" y="0"/>
                </a:moveTo>
                <a:lnTo>
                  <a:pt x="3520971" y="0"/>
                </a:lnTo>
                <a:lnTo>
                  <a:pt x="3520971" y="1942402"/>
                </a:lnTo>
                <a:lnTo>
                  <a:pt x="0" y="19424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 flipV="1">
            <a:off x="11351324" y="2398023"/>
            <a:ext cx="10522735" cy="5490954"/>
          </a:xfrm>
          <a:custGeom>
            <a:avLst/>
            <a:gdLst/>
            <a:ahLst/>
            <a:cxnLst/>
            <a:rect l="l" t="t" r="r" b="b"/>
            <a:pathLst>
              <a:path w="10522735" h="5490954">
                <a:moveTo>
                  <a:pt x="0" y="5490954"/>
                </a:moveTo>
                <a:lnTo>
                  <a:pt x="10522735" y="5490954"/>
                </a:lnTo>
                <a:lnTo>
                  <a:pt x="10522735" y="0"/>
                </a:lnTo>
                <a:lnTo>
                  <a:pt x="0" y="0"/>
                </a:lnTo>
                <a:lnTo>
                  <a:pt x="0" y="549095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4262586" y="-573763"/>
            <a:ext cx="11434572" cy="11434527"/>
            <a:chOff x="0" y="0"/>
            <a:chExt cx="6350000" cy="634997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r="-50093"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3875583" y="4940839"/>
            <a:ext cx="5114123" cy="5114123"/>
            <a:chOff x="0" y="0"/>
            <a:chExt cx="6818831" cy="6818831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6818831" cy="6818831"/>
              <a:chOff x="0" y="0"/>
              <a:chExt cx="812800" cy="8128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CFEFF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76200" y="95250"/>
                <a:ext cx="660400" cy="641350"/>
              </a:xfrm>
              <a:prstGeom prst="rect">
                <a:avLst/>
              </a:prstGeom>
            </p:spPr>
            <p:txBody>
              <a:bodyPr lIns="52498" tIns="52498" rIns="52498" bIns="52498" rtlCol="0" anchor="ctr"/>
              <a:lstStyle/>
              <a:p>
                <a:pPr algn="ctr">
                  <a:lnSpc>
                    <a:spcPts val="1993"/>
                  </a:lnSpc>
                </a:pPr>
                <a:endParaRPr/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>
              <a:off x="203869" y="214274"/>
              <a:ext cx="6390308" cy="6390283"/>
              <a:chOff x="0" y="0"/>
              <a:chExt cx="6350000" cy="6349975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6350000" cy="6349975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5">
                    <a:moveTo>
                      <a:pt x="6350000" y="3175025"/>
                    </a:moveTo>
                    <a:cubicBezTo>
                      <a:pt x="6350000" y="4928451"/>
                      <a:pt x="4928476" y="6349975"/>
                      <a:pt x="3175000" y="6349975"/>
                    </a:cubicBezTo>
                    <a:cubicBezTo>
                      <a:pt x="1421498" y="6349975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2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5"/>
                <a:stretch>
                  <a:fillRect l="-22332" r="-22332"/>
                </a:stretch>
              </a:blipFill>
            </p:spPr>
          </p:sp>
        </p:grpSp>
      </p:grpSp>
      <p:sp>
        <p:nvSpPr>
          <p:cNvPr id="11" name="TextBox 11"/>
          <p:cNvSpPr txBox="1"/>
          <p:nvPr/>
        </p:nvSpPr>
        <p:spPr>
          <a:xfrm>
            <a:off x="8310710" y="3194486"/>
            <a:ext cx="7004506" cy="2057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799"/>
              </a:lnSpc>
            </a:pPr>
            <a:r>
              <a:rPr lang="en-US" sz="11999" b="1">
                <a:solidFill>
                  <a:srgbClr val="3275C5"/>
                </a:solidFill>
                <a:latin typeface="Dynamo Medium"/>
                <a:ea typeface="Dynamo Medium"/>
                <a:cs typeface="Dynamo Medium"/>
                <a:sym typeface="Dynamo Medium"/>
              </a:rPr>
              <a:t>THANK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764062" y="3194486"/>
            <a:ext cx="3440472" cy="2057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799"/>
              </a:lnSpc>
            </a:pPr>
            <a:r>
              <a:rPr lang="en-US" sz="11999" b="1" spc="47">
                <a:solidFill>
                  <a:srgbClr val="56AAF0"/>
                </a:solidFill>
                <a:latin typeface="Dynamo Medium"/>
                <a:ea typeface="Dynamo Medium"/>
                <a:cs typeface="Dynamo Medium"/>
                <a:sym typeface="Dynamo Medium"/>
              </a:rPr>
              <a:t>YOU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989706" y="5332562"/>
            <a:ext cx="7904699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499" b="1">
                <a:solidFill>
                  <a:srgbClr val="56AAF0"/>
                </a:solidFill>
                <a:latin typeface="Dynamo Medium"/>
                <a:ea typeface="Dynamo Medium"/>
                <a:cs typeface="Dynamo Medium"/>
                <a:sym typeface="Dynamo Medium"/>
              </a:rPr>
              <a:t>FOR YOUR TIME AND ATTENTION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12592738" y="-611740"/>
            <a:ext cx="5871820" cy="3280879"/>
          </a:xfrm>
          <a:custGeom>
            <a:avLst/>
            <a:gdLst/>
            <a:ahLst/>
            <a:cxnLst/>
            <a:rect l="l" t="t" r="r" b="b"/>
            <a:pathLst>
              <a:path w="5871820" h="3280879">
                <a:moveTo>
                  <a:pt x="0" y="0"/>
                </a:moveTo>
                <a:lnTo>
                  <a:pt x="5871820" y="0"/>
                </a:lnTo>
                <a:lnTo>
                  <a:pt x="5871820" y="3280880"/>
                </a:lnTo>
                <a:lnTo>
                  <a:pt x="0" y="32808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000"/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760486" y="3588127"/>
            <a:ext cx="15611672" cy="537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3199" spc="12">
                <a:solidFill>
                  <a:srgbClr val="000000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 KTPham restaurant has recently expanded, from a capacity of 50 people               150 people.</a:t>
            </a:r>
          </a:p>
        </p:txBody>
      </p:sp>
      <p:sp>
        <p:nvSpPr>
          <p:cNvPr id="4" name="Freeform 4"/>
          <p:cNvSpPr/>
          <p:nvPr/>
        </p:nvSpPr>
        <p:spPr>
          <a:xfrm rot="-10800000" flipH="1" flipV="1">
            <a:off x="-203655" y="7617860"/>
            <a:ext cx="5871820" cy="3280879"/>
          </a:xfrm>
          <a:custGeom>
            <a:avLst/>
            <a:gdLst/>
            <a:ahLst/>
            <a:cxnLst/>
            <a:rect l="l" t="t" r="r" b="b"/>
            <a:pathLst>
              <a:path w="5871820" h="3280879">
                <a:moveTo>
                  <a:pt x="5871820" y="3280880"/>
                </a:moveTo>
                <a:lnTo>
                  <a:pt x="0" y="3280880"/>
                </a:lnTo>
                <a:lnTo>
                  <a:pt x="0" y="0"/>
                </a:lnTo>
                <a:lnTo>
                  <a:pt x="5871820" y="0"/>
                </a:lnTo>
                <a:lnTo>
                  <a:pt x="5871820" y="3280880"/>
                </a:lnTo>
                <a:close/>
              </a:path>
            </a:pathLst>
          </a:custGeom>
          <a:blipFill>
            <a:blip r:embed="rId2">
              <a:alphaModFix amt="69000"/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0" y="57499"/>
            <a:ext cx="3520971" cy="1942402"/>
          </a:xfrm>
          <a:custGeom>
            <a:avLst/>
            <a:gdLst/>
            <a:ahLst/>
            <a:cxnLst/>
            <a:rect l="l" t="t" r="r" b="b"/>
            <a:pathLst>
              <a:path w="3520971" h="1942402">
                <a:moveTo>
                  <a:pt x="0" y="0"/>
                </a:moveTo>
                <a:lnTo>
                  <a:pt x="3520971" y="0"/>
                </a:lnTo>
                <a:lnTo>
                  <a:pt x="3520971" y="1942402"/>
                </a:lnTo>
                <a:lnTo>
                  <a:pt x="0" y="19424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AutoShape 6"/>
          <p:cNvSpPr/>
          <p:nvPr/>
        </p:nvSpPr>
        <p:spPr>
          <a:xfrm>
            <a:off x="13846497" y="3904674"/>
            <a:ext cx="1326034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7" name="Freeform 7"/>
          <p:cNvSpPr/>
          <p:nvPr/>
        </p:nvSpPr>
        <p:spPr>
          <a:xfrm>
            <a:off x="1028700" y="3551860"/>
            <a:ext cx="667529" cy="667529"/>
          </a:xfrm>
          <a:custGeom>
            <a:avLst/>
            <a:gdLst/>
            <a:ahLst/>
            <a:cxnLst/>
            <a:rect l="l" t="t" r="r" b="b"/>
            <a:pathLst>
              <a:path w="667529" h="667529">
                <a:moveTo>
                  <a:pt x="0" y="0"/>
                </a:moveTo>
                <a:lnTo>
                  <a:pt x="667529" y="0"/>
                </a:lnTo>
                <a:lnTo>
                  <a:pt x="667529" y="667529"/>
                </a:lnTo>
                <a:lnTo>
                  <a:pt x="0" y="6675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980099" y="4716027"/>
            <a:ext cx="667529" cy="667529"/>
          </a:xfrm>
          <a:custGeom>
            <a:avLst/>
            <a:gdLst/>
            <a:ahLst/>
            <a:cxnLst/>
            <a:rect l="l" t="t" r="r" b="b"/>
            <a:pathLst>
              <a:path w="667529" h="667529">
                <a:moveTo>
                  <a:pt x="0" y="0"/>
                </a:moveTo>
                <a:lnTo>
                  <a:pt x="667529" y="0"/>
                </a:lnTo>
                <a:lnTo>
                  <a:pt x="667529" y="667529"/>
                </a:lnTo>
                <a:lnTo>
                  <a:pt x="0" y="6675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927162" y="6222053"/>
            <a:ext cx="1610186" cy="1305715"/>
          </a:xfrm>
          <a:custGeom>
            <a:avLst/>
            <a:gdLst/>
            <a:ahLst/>
            <a:cxnLst/>
            <a:rect l="l" t="t" r="r" b="b"/>
            <a:pathLst>
              <a:path w="1610186" h="1305715">
                <a:moveTo>
                  <a:pt x="0" y="0"/>
                </a:moveTo>
                <a:lnTo>
                  <a:pt x="1610186" y="0"/>
                </a:lnTo>
                <a:lnTo>
                  <a:pt x="1610186" y="1305715"/>
                </a:lnTo>
                <a:lnTo>
                  <a:pt x="0" y="130571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4231920" y="6055760"/>
            <a:ext cx="11531548" cy="1562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499" spc="17">
                <a:solidFill>
                  <a:srgbClr val="000000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Owner wants to introduce an information system to assist in daily operations.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760486" y="4752294"/>
            <a:ext cx="15611672" cy="537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 spc="12">
                <a:solidFill>
                  <a:srgbClr val="000000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However, the owner of KTPHAM has realized that the current manual is not efficient enough.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283122" y="314893"/>
            <a:ext cx="7721756" cy="27971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b="1">
                <a:solidFill>
                  <a:srgbClr val="56AAF0"/>
                </a:solidFill>
                <a:latin typeface="Dynamo Medium"/>
                <a:ea typeface="Dynamo Medium"/>
                <a:cs typeface="Dynamo Medium"/>
                <a:sym typeface="Dynamo Medium"/>
              </a:rPr>
              <a:t>PROJECT CONTEXT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12592738" y="-611740"/>
            <a:ext cx="5871820" cy="3280879"/>
          </a:xfrm>
          <a:custGeom>
            <a:avLst/>
            <a:gdLst/>
            <a:ahLst/>
            <a:cxnLst/>
            <a:rect l="l" t="t" r="r" b="b"/>
            <a:pathLst>
              <a:path w="5871820" h="3280879">
                <a:moveTo>
                  <a:pt x="0" y="0"/>
                </a:moveTo>
                <a:lnTo>
                  <a:pt x="5871820" y="0"/>
                </a:lnTo>
                <a:lnTo>
                  <a:pt x="5871820" y="3280880"/>
                </a:lnTo>
                <a:lnTo>
                  <a:pt x="0" y="32808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000"/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0800000" flipH="1" flipV="1">
            <a:off x="-203655" y="7617860"/>
            <a:ext cx="5871820" cy="3280879"/>
          </a:xfrm>
          <a:custGeom>
            <a:avLst/>
            <a:gdLst/>
            <a:ahLst/>
            <a:cxnLst/>
            <a:rect l="l" t="t" r="r" b="b"/>
            <a:pathLst>
              <a:path w="5871820" h="3280879">
                <a:moveTo>
                  <a:pt x="5871820" y="3280880"/>
                </a:moveTo>
                <a:lnTo>
                  <a:pt x="0" y="3280880"/>
                </a:lnTo>
                <a:lnTo>
                  <a:pt x="0" y="0"/>
                </a:lnTo>
                <a:lnTo>
                  <a:pt x="5871820" y="0"/>
                </a:lnTo>
                <a:lnTo>
                  <a:pt x="5871820" y="3280880"/>
                </a:lnTo>
                <a:close/>
              </a:path>
            </a:pathLst>
          </a:custGeom>
          <a:blipFill>
            <a:blip r:embed="rId2">
              <a:alphaModFix amt="69000"/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0" y="57499"/>
            <a:ext cx="3520971" cy="1942402"/>
          </a:xfrm>
          <a:custGeom>
            <a:avLst/>
            <a:gdLst/>
            <a:ahLst/>
            <a:cxnLst/>
            <a:rect l="l" t="t" r="r" b="b"/>
            <a:pathLst>
              <a:path w="3520971" h="1942402">
                <a:moveTo>
                  <a:pt x="0" y="0"/>
                </a:moveTo>
                <a:lnTo>
                  <a:pt x="3520971" y="0"/>
                </a:lnTo>
                <a:lnTo>
                  <a:pt x="3520971" y="1942402"/>
                </a:lnTo>
                <a:lnTo>
                  <a:pt x="0" y="19424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3973169" y="599713"/>
            <a:ext cx="10731028" cy="27971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b="1">
                <a:solidFill>
                  <a:srgbClr val="56AAF0"/>
                </a:solidFill>
                <a:latin typeface="Dynamo Medium"/>
                <a:ea typeface="Dynamo Medium"/>
                <a:cs typeface="Dynamo Medium"/>
                <a:sym typeface="Dynamo Medium"/>
              </a:rPr>
              <a:t>CURRENT PROCESSES PAIN POINTS </a:t>
            </a:r>
          </a:p>
        </p:txBody>
      </p:sp>
      <p:sp>
        <p:nvSpPr>
          <p:cNvPr id="6" name="Freeform 6"/>
          <p:cNvSpPr/>
          <p:nvPr/>
        </p:nvSpPr>
        <p:spPr>
          <a:xfrm flipH="1" flipV="1">
            <a:off x="803283" y="3138111"/>
            <a:ext cx="3917864" cy="1894821"/>
          </a:xfrm>
          <a:custGeom>
            <a:avLst/>
            <a:gdLst/>
            <a:ahLst/>
            <a:cxnLst/>
            <a:rect l="l" t="t" r="r" b="b"/>
            <a:pathLst>
              <a:path w="3917864" h="1894821">
                <a:moveTo>
                  <a:pt x="3917864" y="1894821"/>
                </a:moveTo>
                <a:lnTo>
                  <a:pt x="0" y="1894821"/>
                </a:lnTo>
                <a:lnTo>
                  <a:pt x="0" y="0"/>
                </a:lnTo>
                <a:lnTo>
                  <a:pt x="3917864" y="0"/>
                </a:lnTo>
                <a:lnTo>
                  <a:pt x="3917864" y="1894821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flipH="1" flipV="1">
            <a:off x="5399982" y="4848570"/>
            <a:ext cx="3917864" cy="1894821"/>
          </a:xfrm>
          <a:custGeom>
            <a:avLst/>
            <a:gdLst/>
            <a:ahLst/>
            <a:cxnLst/>
            <a:rect l="l" t="t" r="r" b="b"/>
            <a:pathLst>
              <a:path w="3917864" h="1894821">
                <a:moveTo>
                  <a:pt x="3917864" y="1894821"/>
                </a:moveTo>
                <a:lnTo>
                  <a:pt x="0" y="1894821"/>
                </a:lnTo>
                <a:lnTo>
                  <a:pt x="0" y="0"/>
                </a:lnTo>
                <a:lnTo>
                  <a:pt x="3917864" y="0"/>
                </a:lnTo>
                <a:lnTo>
                  <a:pt x="3917864" y="1894821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flipH="1" flipV="1">
            <a:off x="9423572" y="3587346"/>
            <a:ext cx="3917864" cy="1894821"/>
          </a:xfrm>
          <a:custGeom>
            <a:avLst/>
            <a:gdLst/>
            <a:ahLst/>
            <a:cxnLst/>
            <a:rect l="l" t="t" r="r" b="b"/>
            <a:pathLst>
              <a:path w="3917864" h="1894821">
                <a:moveTo>
                  <a:pt x="3917864" y="1894822"/>
                </a:moveTo>
                <a:lnTo>
                  <a:pt x="0" y="1894822"/>
                </a:lnTo>
                <a:lnTo>
                  <a:pt x="0" y="0"/>
                </a:lnTo>
                <a:lnTo>
                  <a:pt x="3917864" y="0"/>
                </a:lnTo>
                <a:lnTo>
                  <a:pt x="3917864" y="1894822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flipH="1" flipV="1">
            <a:off x="14036761" y="4848570"/>
            <a:ext cx="3917864" cy="1894821"/>
          </a:xfrm>
          <a:custGeom>
            <a:avLst/>
            <a:gdLst/>
            <a:ahLst/>
            <a:cxnLst/>
            <a:rect l="l" t="t" r="r" b="b"/>
            <a:pathLst>
              <a:path w="3917864" h="1894821">
                <a:moveTo>
                  <a:pt x="3917864" y="1894821"/>
                </a:moveTo>
                <a:lnTo>
                  <a:pt x="0" y="1894821"/>
                </a:lnTo>
                <a:lnTo>
                  <a:pt x="0" y="0"/>
                </a:lnTo>
                <a:lnTo>
                  <a:pt x="3917864" y="0"/>
                </a:lnTo>
                <a:lnTo>
                  <a:pt x="3917864" y="1894821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9853671" y="4047421"/>
            <a:ext cx="913458" cy="920150"/>
          </a:xfrm>
          <a:custGeom>
            <a:avLst/>
            <a:gdLst/>
            <a:ahLst/>
            <a:cxnLst/>
            <a:rect l="l" t="t" r="r" b="b"/>
            <a:pathLst>
              <a:path w="913458" h="920150">
                <a:moveTo>
                  <a:pt x="0" y="0"/>
                </a:moveTo>
                <a:lnTo>
                  <a:pt x="913458" y="0"/>
                </a:lnTo>
                <a:lnTo>
                  <a:pt x="913458" y="920150"/>
                </a:lnTo>
                <a:lnTo>
                  <a:pt x="0" y="92015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4551980" y="5331709"/>
            <a:ext cx="847542" cy="850635"/>
          </a:xfrm>
          <a:custGeom>
            <a:avLst/>
            <a:gdLst/>
            <a:ahLst/>
            <a:cxnLst/>
            <a:rect l="l" t="t" r="r" b="b"/>
            <a:pathLst>
              <a:path w="847542" h="850635">
                <a:moveTo>
                  <a:pt x="0" y="0"/>
                </a:moveTo>
                <a:lnTo>
                  <a:pt x="847542" y="0"/>
                </a:lnTo>
                <a:lnTo>
                  <a:pt x="847542" y="850636"/>
                </a:lnTo>
                <a:lnTo>
                  <a:pt x="0" y="85063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-463075" y="7194550"/>
            <a:ext cx="5863057" cy="4114800"/>
          </a:xfrm>
          <a:custGeom>
            <a:avLst/>
            <a:gdLst/>
            <a:ahLst/>
            <a:cxnLst/>
            <a:rect l="l" t="t" r="r" b="b"/>
            <a:pathLst>
              <a:path w="5863057" h="4114800">
                <a:moveTo>
                  <a:pt x="0" y="0"/>
                </a:moveTo>
                <a:lnTo>
                  <a:pt x="5863057" y="0"/>
                </a:lnTo>
                <a:lnTo>
                  <a:pt x="586305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5912405" y="5396256"/>
            <a:ext cx="784456" cy="784456"/>
          </a:xfrm>
          <a:custGeom>
            <a:avLst/>
            <a:gdLst/>
            <a:ahLst/>
            <a:cxnLst/>
            <a:rect l="l" t="t" r="r" b="b"/>
            <a:pathLst>
              <a:path w="784456" h="784456">
                <a:moveTo>
                  <a:pt x="0" y="0"/>
                </a:moveTo>
                <a:lnTo>
                  <a:pt x="784456" y="0"/>
                </a:lnTo>
                <a:lnTo>
                  <a:pt x="784456" y="784456"/>
                </a:lnTo>
                <a:lnTo>
                  <a:pt x="0" y="78445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354459" y="3621250"/>
            <a:ext cx="812053" cy="928543"/>
          </a:xfrm>
          <a:custGeom>
            <a:avLst/>
            <a:gdLst/>
            <a:ahLst/>
            <a:cxnLst/>
            <a:rect l="l" t="t" r="r" b="b"/>
            <a:pathLst>
              <a:path w="812053" h="928543">
                <a:moveTo>
                  <a:pt x="0" y="0"/>
                </a:moveTo>
                <a:lnTo>
                  <a:pt x="812053" y="0"/>
                </a:lnTo>
                <a:lnTo>
                  <a:pt x="812053" y="928543"/>
                </a:lnTo>
                <a:lnTo>
                  <a:pt x="0" y="928543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2339066" y="4154859"/>
            <a:ext cx="2363810" cy="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spc="124">
                <a:solidFill>
                  <a:srgbClr val="FCFEFF"/>
                </a:solidFill>
                <a:latin typeface="Dynamo Medium"/>
                <a:ea typeface="Dynamo Medium"/>
                <a:cs typeface="Dynamo Medium"/>
                <a:sym typeface="Dynamo Medium"/>
              </a:rPr>
              <a:t>PAIN POINT 1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598053" y="5249547"/>
            <a:ext cx="3324968" cy="173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spc="9">
                <a:solidFill>
                  <a:srgbClr val="000000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The current order taking process and kitchen communicating is manual and inefficient.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954036" y="5858193"/>
            <a:ext cx="2363810" cy="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spc="124">
                <a:solidFill>
                  <a:srgbClr val="FCFEFF"/>
                </a:solidFill>
                <a:latin typeface="Dynamo Medium"/>
                <a:ea typeface="Dynamo Medium"/>
                <a:cs typeface="Dynamo Medium"/>
                <a:sym typeface="Dynamo Medium"/>
              </a:rPr>
              <a:t>PAIN POINT 2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5912405" y="6954214"/>
            <a:ext cx="3324968" cy="173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spc="9">
                <a:solidFill>
                  <a:srgbClr val="000000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Lack of statistical data on menu items, leading to no clear overview of dishes performances.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977626" y="4601132"/>
            <a:ext cx="2363810" cy="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spc="124">
                <a:solidFill>
                  <a:srgbClr val="FCFEFF"/>
                </a:solidFill>
                <a:latin typeface="Dynamo Medium"/>
                <a:ea typeface="Dynamo Medium"/>
                <a:cs typeface="Dynamo Medium"/>
                <a:sym typeface="Dynamo Medium"/>
              </a:rPr>
              <a:t>PAIN POINT 3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016468" y="5748356"/>
            <a:ext cx="3324968" cy="2613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spc="9">
                <a:solidFill>
                  <a:srgbClr val="000000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There are currently no way for customers to access the menu online. Reservation are also not available to be booked online, instead manual.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5590815" y="5861156"/>
            <a:ext cx="2363810" cy="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spc="124">
                <a:solidFill>
                  <a:srgbClr val="FCFEFF"/>
                </a:solidFill>
                <a:latin typeface="Dynamo Medium"/>
                <a:ea typeface="Dynamo Medium"/>
                <a:cs typeface="Dynamo Medium"/>
                <a:sym typeface="Dynamo Medium"/>
              </a:rPr>
              <a:t>PAIN POINT 4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4629657" y="7031056"/>
            <a:ext cx="3324968" cy="173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spc="9">
                <a:solidFill>
                  <a:srgbClr val="000000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Manual invoices and payments handling proves to be in need of renovation.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36993" y="3689789"/>
            <a:ext cx="3529795" cy="5289883"/>
          </a:xfrm>
          <a:custGeom>
            <a:avLst/>
            <a:gdLst/>
            <a:ahLst/>
            <a:cxnLst/>
            <a:rect l="l" t="t" r="r" b="b"/>
            <a:pathLst>
              <a:path w="3529795" h="5289883">
                <a:moveTo>
                  <a:pt x="0" y="0"/>
                </a:moveTo>
                <a:lnTo>
                  <a:pt x="3529795" y="0"/>
                </a:lnTo>
                <a:lnTo>
                  <a:pt x="3529795" y="5289883"/>
                </a:lnTo>
                <a:lnTo>
                  <a:pt x="0" y="52898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950882" y="3146168"/>
            <a:ext cx="3529549" cy="5289515"/>
          </a:xfrm>
          <a:custGeom>
            <a:avLst/>
            <a:gdLst/>
            <a:ahLst/>
            <a:cxnLst/>
            <a:rect l="l" t="t" r="r" b="b"/>
            <a:pathLst>
              <a:path w="3529549" h="5289515">
                <a:moveTo>
                  <a:pt x="0" y="0"/>
                </a:moveTo>
                <a:lnTo>
                  <a:pt x="3529549" y="0"/>
                </a:lnTo>
                <a:lnTo>
                  <a:pt x="3529549" y="5289515"/>
                </a:lnTo>
                <a:lnTo>
                  <a:pt x="0" y="52895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315030" y="3146168"/>
            <a:ext cx="3534631" cy="5297131"/>
          </a:xfrm>
          <a:custGeom>
            <a:avLst/>
            <a:gdLst/>
            <a:ahLst/>
            <a:cxnLst/>
            <a:rect l="l" t="t" r="r" b="b"/>
            <a:pathLst>
              <a:path w="3534631" h="5297131">
                <a:moveTo>
                  <a:pt x="0" y="0"/>
                </a:moveTo>
                <a:lnTo>
                  <a:pt x="3534631" y="0"/>
                </a:lnTo>
                <a:lnTo>
                  <a:pt x="3534631" y="5297131"/>
                </a:lnTo>
                <a:lnTo>
                  <a:pt x="0" y="52971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6090958" y="3809867"/>
            <a:ext cx="1195240" cy="1195240"/>
          </a:xfrm>
          <a:custGeom>
            <a:avLst/>
            <a:gdLst/>
            <a:ahLst/>
            <a:cxnLst/>
            <a:rect l="l" t="t" r="r" b="b"/>
            <a:pathLst>
              <a:path w="1195240" h="1195240">
                <a:moveTo>
                  <a:pt x="0" y="0"/>
                </a:moveTo>
                <a:lnTo>
                  <a:pt x="1195241" y="0"/>
                </a:lnTo>
                <a:lnTo>
                  <a:pt x="1195241" y="1195240"/>
                </a:lnTo>
                <a:lnTo>
                  <a:pt x="0" y="11952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5445056" y="3730520"/>
            <a:ext cx="1274579" cy="1149438"/>
          </a:xfrm>
          <a:custGeom>
            <a:avLst/>
            <a:gdLst/>
            <a:ahLst/>
            <a:cxnLst/>
            <a:rect l="l" t="t" r="r" b="b"/>
            <a:pathLst>
              <a:path w="1274579" h="1149438">
                <a:moveTo>
                  <a:pt x="0" y="0"/>
                </a:moveTo>
                <a:lnTo>
                  <a:pt x="1274579" y="0"/>
                </a:lnTo>
                <a:lnTo>
                  <a:pt x="1274579" y="1149438"/>
                </a:lnTo>
                <a:lnTo>
                  <a:pt x="0" y="114943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4066788" y="56206"/>
            <a:ext cx="10760605" cy="27971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b="1">
                <a:solidFill>
                  <a:srgbClr val="56AAF0"/>
                </a:solidFill>
                <a:latin typeface="Dynamo Medium"/>
                <a:ea typeface="Dynamo Medium"/>
                <a:cs typeface="Dynamo Medium"/>
                <a:sym typeface="Dynamo Medium"/>
              </a:rPr>
              <a:t>PROJECT GOALS AND OBJECTIVES</a:t>
            </a:r>
          </a:p>
        </p:txBody>
      </p:sp>
      <p:grpSp>
        <p:nvGrpSpPr>
          <p:cNvPr id="8" name="Group 8"/>
          <p:cNvGrpSpPr/>
          <p:nvPr/>
        </p:nvGrpSpPr>
        <p:grpSpPr>
          <a:xfrm rot="-10800000">
            <a:off x="-3211001" y="9646147"/>
            <a:ext cx="7009358" cy="1159703"/>
            <a:chOff x="0" y="0"/>
            <a:chExt cx="1250766" cy="206940"/>
          </a:xfrm>
        </p:grpSpPr>
        <p:sp>
          <p:nvSpPr>
            <p:cNvPr id="9" name="Freeform 9"/>
            <p:cNvSpPr/>
            <p:nvPr/>
          </p:nvSpPr>
          <p:spPr>
            <a:xfrm>
              <a:off x="11494" y="0"/>
              <a:ext cx="1227777" cy="206940"/>
            </a:xfrm>
            <a:custGeom>
              <a:avLst/>
              <a:gdLst/>
              <a:ahLst/>
              <a:cxnLst/>
              <a:rect l="l" t="t" r="r" b="b"/>
              <a:pathLst>
                <a:path w="1227777" h="206940">
                  <a:moveTo>
                    <a:pt x="212692" y="0"/>
                  </a:moveTo>
                  <a:lnTo>
                    <a:pt x="1218286" y="0"/>
                  </a:lnTo>
                  <a:cubicBezTo>
                    <a:pt x="1221833" y="0"/>
                    <a:pt x="1225033" y="2128"/>
                    <a:pt x="1226405" y="5398"/>
                  </a:cubicBezTo>
                  <a:cubicBezTo>
                    <a:pt x="1227778" y="8669"/>
                    <a:pt x="1227054" y="12443"/>
                    <a:pt x="1224569" y="14974"/>
                  </a:cubicBezTo>
                  <a:lnTo>
                    <a:pt x="1050775" y="191966"/>
                  </a:lnTo>
                  <a:cubicBezTo>
                    <a:pt x="1041370" y="201544"/>
                    <a:pt x="1028510" y="206940"/>
                    <a:pt x="1015086" y="206940"/>
                  </a:cubicBezTo>
                  <a:lnTo>
                    <a:pt x="9492" y="206940"/>
                  </a:lnTo>
                  <a:cubicBezTo>
                    <a:pt x="5945" y="206940"/>
                    <a:pt x="2745" y="204812"/>
                    <a:pt x="1373" y="201542"/>
                  </a:cubicBezTo>
                  <a:cubicBezTo>
                    <a:pt x="0" y="198271"/>
                    <a:pt x="724" y="194497"/>
                    <a:pt x="3209" y="191966"/>
                  </a:cubicBezTo>
                  <a:lnTo>
                    <a:pt x="177003" y="14974"/>
                  </a:lnTo>
                  <a:cubicBezTo>
                    <a:pt x="186408" y="5396"/>
                    <a:pt x="199268" y="0"/>
                    <a:pt x="212692" y="0"/>
                  </a:cubicBezTo>
                  <a:close/>
                </a:path>
              </a:pathLst>
            </a:custGeom>
            <a:solidFill>
              <a:srgbClr val="3275C5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101600" y="19050"/>
              <a:ext cx="1047566" cy="187890"/>
            </a:xfrm>
            <a:prstGeom prst="rect">
              <a:avLst/>
            </a:prstGeom>
          </p:spPr>
          <p:txBody>
            <a:bodyPr lIns="83282" tIns="83282" rIns="83282" bIns="83282" rtlCol="0" anchor="ctr"/>
            <a:lstStyle/>
            <a:p>
              <a:pPr algn="ctr">
                <a:lnSpc>
                  <a:spcPts val="1993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 rot="-10800000">
            <a:off x="-1604397" y="9407697"/>
            <a:ext cx="3144637" cy="520282"/>
            <a:chOff x="0" y="0"/>
            <a:chExt cx="1250766" cy="206940"/>
          </a:xfrm>
        </p:grpSpPr>
        <p:sp>
          <p:nvSpPr>
            <p:cNvPr id="12" name="Freeform 12"/>
            <p:cNvSpPr/>
            <p:nvPr/>
          </p:nvSpPr>
          <p:spPr>
            <a:xfrm>
              <a:off x="13485" y="0"/>
              <a:ext cx="1223797" cy="206940"/>
            </a:xfrm>
            <a:custGeom>
              <a:avLst/>
              <a:gdLst/>
              <a:ahLst/>
              <a:cxnLst/>
              <a:rect l="l" t="t" r="r" b="b"/>
              <a:pathLst>
                <a:path w="1223797" h="206940">
                  <a:moveTo>
                    <a:pt x="214334" y="0"/>
                  </a:moveTo>
                  <a:lnTo>
                    <a:pt x="1212662" y="0"/>
                  </a:lnTo>
                  <a:cubicBezTo>
                    <a:pt x="1216822" y="0"/>
                    <a:pt x="1220577" y="2496"/>
                    <a:pt x="1222187" y="6333"/>
                  </a:cubicBezTo>
                  <a:cubicBezTo>
                    <a:pt x="1223796" y="10170"/>
                    <a:pt x="1222947" y="14598"/>
                    <a:pt x="1220032" y="17567"/>
                  </a:cubicBezTo>
                  <a:lnTo>
                    <a:pt x="1051330" y="189373"/>
                  </a:lnTo>
                  <a:cubicBezTo>
                    <a:pt x="1040297" y="200610"/>
                    <a:pt x="1025210" y="206940"/>
                    <a:pt x="1009462" y="206940"/>
                  </a:cubicBezTo>
                  <a:lnTo>
                    <a:pt x="11134" y="206940"/>
                  </a:lnTo>
                  <a:cubicBezTo>
                    <a:pt x="6974" y="206940"/>
                    <a:pt x="3219" y="204444"/>
                    <a:pt x="1609" y="200607"/>
                  </a:cubicBezTo>
                  <a:cubicBezTo>
                    <a:pt x="0" y="196770"/>
                    <a:pt x="849" y="192342"/>
                    <a:pt x="3764" y="189373"/>
                  </a:cubicBezTo>
                  <a:lnTo>
                    <a:pt x="172466" y="17567"/>
                  </a:lnTo>
                  <a:cubicBezTo>
                    <a:pt x="183499" y="6330"/>
                    <a:pt x="198586" y="0"/>
                    <a:pt x="214334" y="0"/>
                  </a:cubicBezTo>
                  <a:close/>
                </a:path>
              </a:pathLst>
            </a:custGeom>
            <a:solidFill>
              <a:srgbClr val="64CAF4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101600" y="19050"/>
              <a:ext cx="1047566" cy="187890"/>
            </a:xfrm>
            <a:prstGeom prst="rect">
              <a:avLst/>
            </a:prstGeom>
          </p:spPr>
          <p:txBody>
            <a:bodyPr lIns="83282" tIns="83282" rIns="83282" bIns="83282" rtlCol="0" anchor="ctr"/>
            <a:lstStyle/>
            <a:p>
              <a:pPr algn="ctr">
                <a:lnSpc>
                  <a:spcPts val="1993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4410002" y="-369454"/>
            <a:ext cx="7009358" cy="1138013"/>
            <a:chOff x="0" y="0"/>
            <a:chExt cx="812800" cy="131963"/>
          </a:xfrm>
        </p:grpSpPr>
        <p:sp>
          <p:nvSpPr>
            <p:cNvPr id="15" name="Freeform 15"/>
            <p:cNvSpPr/>
            <p:nvPr/>
          </p:nvSpPr>
          <p:spPr>
            <a:xfrm>
              <a:off x="14243" y="0"/>
              <a:ext cx="784313" cy="131963"/>
            </a:xfrm>
            <a:custGeom>
              <a:avLst/>
              <a:gdLst/>
              <a:ahLst/>
              <a:cxnLst/>
              <a:rect l="l" t="t" r="r" b="b"/>
              <a:pathLst>
                <a:path w="784313" h="131963">
                  <a:moveTo>
                    <a:pt x="574371" y="0"/>
                  </a:moveTo>
                  <a:lnTo>
                    <a:pt x="6743" y="0"/>
                  </a:lnTo>
                  <a:cubicBezTo>
                    <a:pt x="3990" y="0"/>
                    <a:pt x="1564" y="1811"/>
                    <a:pt x="782" y="4451"/>
                  </a:cubicBezTo>
                  <a:cubicBezTo>
                    <a:pt x="0" y="7091"/>
                    <a:pt x="1048" y="9930"/>
                    <a:pt x="3357" y="11430"/>
                  </a:cubicBezTo>
                  <a:lnTo>
                    <a:pt x="171357" y="120533"/>
                  </a:lnTo>
                  <a:cubicBezTo>
                    <a:pt x="182844" y="127993"/>
                    <a:pt x="196246" y="131963"/>
                    <a:pt x="209943" y="131963"/>
                  </a:cubicBezTo>
                  <a:lnTo>
                    <a:pt x="777571" y="131963"/>
                  </a:lnTo>
                  <a:cubicBezTo>
                    <a:pt x="780324" y="131963"/>
                    <a:pt x="782750" y="130152"/>
                    <a:pt x="783532" y="127512"/>
                  </a:cubicBezTo>
                  <a:cubicBezTo>
                    <a:pt x="784314" y="124873"/>
                    <a:pt x="783266" y="122033"/>
                    <a:pt x="780957" y="120533"/>
                  </a:cubicBezTo>
                  <a:lnTo>
                    <a:pt x="612957" y="11430"/>
                  </a:lnTo>
                  <a:cubicBezTo>
                    <a:pt x="601470" y="3970"/>
                    <a:pt x="588068" y="0"/>
                    <a:pt x="574371" y="0"/>
                  </a:cubicBezTo>
                  <a:close/>
                </a:path>
              </a:pathLst>
            </a:custGeom>
            <a:solidFill>
              <a:srgbClr val="3275C5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101600" y="19050"/>
              <a:ext cx="609600" cy="112913"/>
            </a:xfrm>
            <a:prstGeom prst="rect">
              <a:avLst/>
            </a:prstGeom>
          </p:spPr>
          <p:txBody>
            <a:bodyPr lIns="83282" tIns="83282" rIns="83282" bIns="83282" rtlCol="0" anchor="ctr"/>
            <a:lstStyle/>
            <a:p>
              <a:pPr algn="ctr">
                <a:lnSpc>
                  <a:spcPts val="1993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6629956" y="508418"/>
            <a:ext cx="3144637" cy="520282"/>
            <a:chOff x="0" y="0"/>
            <a:chExt cx="812800" cy="134478"/>
          </a:xfrm>
        </p:grpSpPr>
        <p:sp>
          <p:nvSpPr>
            <p:cNvPr id="18" name="Freeform 18"/>
            <p:cNvSpPr/>
            <p:nvPr/>
          </p:nvSpPr>
          <p:spPr>
            <a:xfrm>
              <a:off x="26532" y="0"/>
              <a:ext cx="759735" cy="134478"/>
            </a:xfrm>
            <a:custGeom>
              <a:avLst/>
              <a:gdLst/>
              <a:ahLst/>
              <a:cxnLst/>
              <a:rect l="l" t="t" r="r" b="b"/>
              <a:pathLst>
                <a:path w="759735" h="134478">
                  <a:moveTo>
                    <a:pt x="543677" y="0"/>
                  </a:moveTo>
                  <a:lnTo>
                    <a:pt x="12859" y="0"/>
                  </a:lnTo>
                  <a:cubicBezTo>
                    <a:pt x="7628" y="0"/>
                    <a:pt x="3015" y="3429"/>
                    <a:pt x="1508" y="8438"/>
                  </a:cubicBezTo>
                  <a:cubicBezTo>
                    <a:pt x="0" y="13447"/>
                    <a:pt x="1955" y="18853"/>
                    <a:pt x="6317" y="21740"/>
                  </a:cubicBezTo>
                  <a:lnTo>
                    <a:pt x="143819" y="112739"/>
                  </a:lnTo>
                  <a:cubicBezTo>
                    <a:pt x="165244" y="126918"/>
                    <a:pt x="190367" y="134478"/>
                    <a:pt x="216059" y="134478"/>
                  </a:cubicBezTo>
                  <a:lnTo>
                    <a:pt x="746877" y="134478"/>
                  </a:lnTo>
                  <a:cubicBezTo>
                    <a:pt x="752108" y="134478"/>
                    <a:pt x="756721" y="131049"/>
                    <a:pt x="758228" y="126040"/>
                  </a:cubicBezTo>
                  <a:cubicBezTo>
                    <a:pt x="759736" y="121031"/>
                    <a:pt x="757781" y="115626"/>
                    <a:pt x="753419" y="112739"/>
                  </a:cubicBezTo>
                  <a:lnTo>
                    <a:pt x="615917" y="21740"/>
                  </a:lnTo>
                  <a:cubicBezTo>
                    <a:pt x="594492" y="7561"/>
                    <a:pt x="569369" y="0"/>
                    <a:pt x="543677" y="0"/>
                  </a:cubicBezTo>
                  <a:close/>
                </a:path>
              </a:pathLst>
            </a:custGeom>
            <a:solidFill>
              <a:srgbClr val="64CAF4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101600" y="19050"/>
              <a:ext cx="609600" cy="115428"/>
            </a:xfrm>
            <a:prstGeom prst="rect">
              <a:avLst/>
            </a:prstGeom>
          </p:spPr>
          <p:txBody>
            <a:bodyPr lIns="83282" tIns="83282" rIns="83282" bIns="83282" rtlCol="0" anchor="ctr"/>
            <a:lstStyle/>
            <a:p>
              <a:pPr algn="ctr">
                <a:lnSpc>
                  <a:spcPts val="1993"/>
                </a:lnSpc>
              </a:pPr>
              <a:endParaRPr/>
            </a:p>
          </p:txBody>
        </p:sp>
      </p:grpSp>
      <p:sp>
        <p:nvSpPr>
          <p:cNvPr id="20" name="Freeform 20"/>
          <p:cNvSpPr/>
          <p:nvPr/>
        </p:nvSpPr>
        <p:spPr>
          <a:xfrm>
            <a:off x="9661531" y="3689789"/>
            <a:ext cx="3529549" cy="5289515"/>
          </a:xfrm>
          <a:custGeom>
            <a:avLst/>
            <a:gdLst/>
            <a:ahLst/>
            <a:cxnLst/>
            <a:rect l="l" t="t" r="r" b="b"/>
            <a:pathLst>
              <a:path w="3529549" h="5289515">
                <a:moveTo>
                  <a:pt x="0" y="0"/>
                </a:moveTo>
                <a:lnTo>
                  <a:pt x="3529549" y="0"/>
                </a:lnTo>
                <a:lnTo>
                  <a:pt x="3529549" y="5289515"/>
                </a:lnTo>
                <a:lnTo>
                  <a:pt x="0" y="52895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10797363" y="4311221"/>
            <a:ext cx="1257885" cy="1200708"/>
          </a:xfrm>
          <a:custGeom>
            <a:avLst/>
            <a:gdLst/>
            <a:ahLst/>
            <a:cxnLst/>
            <a:rect l="l" t="t" r="r" b="b"/>
            <a:pathLst>
              <a:path w="1257885" h="1200708">
                <a:moveTo>
                  <a:pt x="0" y="0"/>
                </a:moveTo>
                <a:lnTo>
                  <a:pt x="1257885" y="0"/>
                </a:lnTo>
                <a:lnTo>
                  <a:pt x="1257885" y="1200708"/>
                </a:lnTo>
                <a:lnTo>
                  <a:pt x="0" y="120070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1625404" y="4303262"/>
            <a:ext cx="1377379" cy="1108690"/>
          </a:xfrm>
          <a:custGeom>
            <a:avLst/>
            <a:gdLst/>
            <a:ahLst/>
            <a:cxnLst/>
            <a:rect l="l" t="t" r="r" b="b"/>
            <a:pathLst>
              <a:path w="1377379" h="1108690">
                <a:moveTo>
                  <a:pt x="0" y="0"/>
                </a:moveTo>
                <a:lnTo>
                  <a:pt x="1377379" y="0"/>
                </a:lnTo>
                <a:lnTo>
                  <a:pt x="1377379" y="1108690"/>
                </a:lnTo>
                <a:lnTo>
                  <a:pt x="0" y="110869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23" name="TextBox 23"/>
          <p:cNvSpPr txBox="1"/>
          <p:nvPr/>
        </p:nvSpPr>
        <p:spPr>
          <a:xfrm>
            <a:off x="885778" y="6669392"/>
            <a:ext cx="2912579" cy="1746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 spc="10">
                <a:solidFill>
                  <a:srgbClr val="000000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Modernized and efficient order and kitchen management system.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5248486" y="6101642"/>
            <a:ext cx="2934341" cy="173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spc="9">
                <a:solidFill>
                  <a:srgbClr val="000000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Statistical data of dishes performances for analysis and menu improvements.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9959135" y="6560102"/>
            <a:ext cx="2934341" cy="173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spc="9">
                <a:solidFill>
                  <a:srgbClr val="000000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An online presence in the form of online menu access and reservations.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4610305" y="6109258"/>
            <a:ext cx="2934341" cy="173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spc="9">
                <a:solidFill>
                  <a:srgbClr val="000000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Accurate, reliable and responsive customers payment handling system. </a:t>
            </a:r>
          </a:p>
        </p:txBody>
      </p:sp>
      <p:sp>
        <p:nvSpPr>
          <p:cNvPr id="27" name="Freeform 27"/>
          <p:cNvSpPr/>
          <p:nvPr/>
        </p:nvSpPr>
        <p:spPr>
          <a:xfrm>
            <a:off x="0" y="57499"/>
            <a:ext cx="3520971" cy="1942402"/>
          </a:xfrm>
          <a:custGeom>
            <a:avLst/>
            <a:gdLst/>
            <a:ahLst/>
            <a:cxnLst/>
            <a:rect l="l" t="t" r="r" b="b"/>
            <a:pathLst>
              <a:path w="3520971" h="1942402">
                <a:moveTo>
                  <a:pt x="0" y="0"/>
                </a:moveTo>
                <a:lnTo>
                  <a:pt x="3520971" y="0"/>
                </a:lnTo>
                <a:lnTo>
                  <a:pt x="3520971" y="1942402"/>
                </a:lnTo>
                <a:lnTo>
                  <a:pt x="0" y="1942402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12592738" y="-611740"/>
            <a:ext cx="5871820" cy="3280879"/>
          </a:xfrm>
          <a:custGeom>
            <a:avLst/>
            <a:gdLst/>
            <a:ahLst/>
            <a:cxnLst/>
            <a:rect l="l" t="t" r="r" b="b"/>
            <a:pathLst>
              <a:path w="5871820" h="3280879">
                <a:moveTo>
                  <a:pt x="0" y="0"/>
                </a:moveTo>
                <a:lnTo>
                  <a:pt x="5871820" y="0"/>
                </a:lnTo>
                <a:lnTo>
                  <a:pt x="5871820" y="3280880"/>
                </a:lnTo>
                <a:lnTo>
                  <a:pt x="0" y="32808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000"/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0800000" flipH="1" flipV="1">
            <a:off x="-203655" y="7617860"/>
            <a:ext cx="5871820" cy="3280879"/>
          </a:xfrm>
          <a:custGeom>
            <a:avLst/>
            <a:gdLst/>
            <a:ahLst/>
            <a:cxnLst/>
            <a:rect l="l" t="t" r="r" b="b"/>
            <a:pathLst>
              <a:path w="5871820" h="3280879">
                <a:moveTo>
                  <a:pt x="5871820" y="3280880"/>
                </a:moveTo>
                <a:lnTo>
                  <a:pt x="0" y="3280880"/>
                </a:lnTo>
                <a:lnTo>
                  <a:pt x="0" y="0"/>
                </a:lnTo>
                <a:lnTo>
                  <a:pt x="5871820" y="0"/>
                </a:lnTo>
                <a:lnTo>
                  <a:pt x="5871820" y="3280880"/>
                </a:lnTo>
                <a:close/>
              </a:path>
            </a:pathLst>
          </a:custGeom>
          <a:blipFill>
            <a:blip r:embed="rId2">
              <a:alphaModFix amt="69000"/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0" y="57499"/>
            <a:ext cx="3520971" cy="1942402"/>
          </a:xfrm>
          <a:custGeom>
            <a:avLst/>
            <a:gdLst/>
            <a:ahLst/>
            <a:cxnLst/>
            <a:rect l="l" t="t" r="r" b="b"/>
            <a:pathLst>
              <a:path w="3520971" h="1942402">
                <a:moveTo>
                  <a:pt x="0" y="0"/>
                </a:moveTo>
                <a:lnTo>
                  <a:pt x="3520971" y="0"/>
                </a:lnTo>
                <a:lnTo>
                  <a:pt x="3520971" y="1942402"/>
                </a:lnTo>
                <a:lnTo>
                  <a:pt x="0" y="19424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463075" y="7194550"/>
            <a:ext cx="5863057" cy="4114800"/>
          </a:xfrm>
          <a:custGeom>
            <a:avLst/>
            <a:gdLst/>
            <a:ahLst/>
            <a:cxnLst/>
            <a:rect l="l" t="t" r="r" b="b"/>
            <a:pathLst>
              <a:path w="5863057" h="4114800">
                <a:moveTo>
                  <a:pt x="0" y="0"/>
                </a:moveTo>
                <a:lnTo>
                  <a:pt x="5863057" y="0"/>
                </a:lnTo>
                <a:lnTo>
                  <a:pt x="586305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6123595" y="2669140"/>
            <a:ext cx="11421810" cy="7038691"/>
          </a:xfrm>
          <a:custGeom>
            <a:avLst/>
            <a:gdLst/>
            <a:ahLst/>
            <a:cxnLst/>
            <a:rect l="l" t="t" r="r" b="b"/>
            <a:pathLst>
              <a:path w="11421810" h="7038691">
                <a:moveTo>
                  <a:pt x="0" y="0"/>
                </a:moveTo>
                <a:lnTo>
                  <a:pt x="11421811" y="0"/>
                </a:lnTo>
                <a:lnTo>
                  <a:pt x="11421811" y="7038690"/>
                </a:lnTo>
                <a:lnTo>
                  <a:pt x="0" y="703869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3973169" y="599713"/>
            <a:ext cx="10731028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b="1">
                <a:solidFill>
                  <a:srgbClr val="56AAF0"/>
                </a:solidFill>
                <a:latin typeface="Dynamo Medium"/>
                <a:ea typeface="Dynamo Medium"/>
                <a:cs typeface="Dynamo Medium"/>
                <a:sym typeface="Dynamo Medium"/>
              </a:rPr>
              <a:t>CLASS DIAGRAM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62916" y="2611990"/>
            <a:ext cx="5205248" cy="5229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 b="1" spc="13">
                <a:solidFill>
                  <a:srgbClr val="000000"/>
                </a:solidFill>
                <a:latin typeface="Tex Gyre Termes Bold"/>
                <a:ea typeface="Tex Gyre Termes Bold"/>
                <a:cs typeface="Tex Gyre Termes Bold"/>
                <a:sym typeface="Tex Gyre Termes Bold"/>
              </a:rPr>
              <a:t>Core classes of the project:</a:t>
            </a:r>
          </a:p>
          <a:p>
            <a:pPr marL="647697" lvl="1" indent="-323848" algn="l">
              <a:lnSpc>
                <a:spcPts val="4199"/>
              </a:lnSpc>
              <a:buFont typeface="Arial"/>
              <a:buChar char="•"/>
            </a:pPr>
            <a:r>
              <a:rPr lang="en-US" sz="2999" spc="11">
                <a:solidFill>
                  <a:srgbClr val="000000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Customer</a:t>
            </a:r>
          </a:p>
          <a:p>
            <a:pPr marL="647697" lvl="1" indent="-323848" algn="l">
              <a:lnSpc>
                <a:spcPts val="4199"/>
              </a:lnSpc>
              <a:buFont typeface="Arial"/>
              <a:buChar char="•"/>
            </a:pPr>
            <a:r>
              <a:rPr lang="en-US" sz="2999" spc="11">
                <a:solidFill>
                  <a:srgbClr val="000000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Employee</a:t>
            </a:r>
          </a:p>
          <a:p>
            <a:pPr marL="647697" lvl="1" indent="-323848" algn="l">
              <a:lnSpc>
                <a:spcPts val="4199"/>
              </a:lnSpc>
              <a:buFont typeface="Arial"/>
              <a:buChar char="•"/>
            </a:pPr>
            <a:r>
              <a:rPr lang="en-US" sz="2999" spc="11">
                <a:solidFill>
                  <a:srgbClr val="000000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Order</a:t>
            </a:r>
          </a:p>
          <a:p>
            <a:pPr marL="647697" lvl="1" indent="-323848" algn="l">
              <a:lnSpc>
                <a:spcPts val="4199"/>
              </a:lnSpc>
              <a:buFont typeface="Arial"/>
              <a:buChar char="•"/>
            </a:pPr>
            <a:r>
              <a:rPr lang="en-US" sz="2999" spc="11">
                <a:solidFill>
                  <a:srgbClr val="000000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MenuItem</a:t>
            </a:r>
          </a:p>
          <a:p>
            <a:pPr marL="647697" lvl="1" indent="-323848" algn="l">
              <a:lnSpc>
                <a:spcPts val="4199"/>
              </a:lnSpc>
              <a:buFont typeface="Arial"/>
              <a:buChar char="•"/>
            </a:pPr>
            <a:r>
              <a:rPr lang="en-US" sz="2999" spc="11">
                <a:solidFill>
                  <a:srgbClr val="000000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KitchenArea</a:t>
            </a:r>
          </a:p>
          <a:p>
            <a:pPr marL="647697" lvl="1" indent="-323848" algn="l">
              <a:lnSpc>
                <a:spcPts val="4199"/>
              </a:lnSpc>
              <a:buFont typeface="Arial"/>
              <a:buChar char="•"/>
            </a:pPr>
            <a:r>
              <a:rPr lang="en-US" sz="2999" spc="11">
                <a:solidFill>
                  <a:srgbClr val="000000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Reservation</a:t>
            </a:r>
          </a:p>
          <a:p>
            <a:pPr marL="647697" lvl="1" indent="-323848" algn="l">
              <a:lnSpc>
                <a:spcPts val="4199"/>
              </a:lnSpc>
              <a:buFont typeface="Arial"/>
              <a:buChar char="•"/>
            </a:pPr>
            <a:r>
              <a:rPr lang="en-US" sz="2999" spc="11">
                <a:solidFill>
                  <a:srgbClr val="000000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Table</a:t>
            </a:r>
          </a:p>
          <a:p>
            <a:pPr marL="647697" lvl="1" indent="-323848" algn="l">
              <a:lnSpc>
                <a:spcPts val="4199"/>
              </a:lnSpc>
              <a:buFont typeface="Arial"/>
              <a:buChar char="•"/>
            </a:pPr>
            <a:r>
              <a:rPr lang="en-US" sz="2999" spc="11">
                <a:solidFill>
                  <a:srgbClr val="000000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Payment</a:t>
            </a:r>
          </a:p>
          <a:p>
            <a:pPr algn="l">
              <a:lnSpc>
                <a:spcPts val="3499"/>
              </a:lnSpc>
            </a:pPr>
            <a:endParaRPr lang="en-US" sz="2999" spc="11">
              <a:solidFill>
                <a:srgbClr val="000000"/>
              </a:solidFill>
              <a:latin typeface="Tex Gyre Termes"/>
              <a:ea typeface="Tex Gyre Termes"/>
              <a:cs typeface="Tex Gyre Termes"/>
              <a:sym typeface="Tex Gyre Terme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-3211001" y="9646147"/>
            <a:ext cx="7009358" cy="1159703"/>
            <a:chOff x="0" y="0"/>
            <a:chExt cx="1250766" cy="206940"/>
          </a:xfrm>
        </p:grpSpPr>
        <p:sp>
          <p:nvSpPr>
            <p:cNvPr id="3" name="Freeform 3"/>
            <p:cNvSpPr/>
            <p:nvPr/>
          </p:nvSpPr>
          <p:spPr>
            <a:xfrm>
              <a:off x="11494" y="0"/>
              <a:ext cx="1227777" cy="206940"/>
            </a:xfrm>
            <a:custGeom>
              <a:avLst/>
              <a:gdLst/>
              <a:ahLst/>
              <a:cxnLst/>
              <a:rect l="l" t="t" r="r" b="b"/>
              <a:pathLst>
                <a:path w="1227777" h="206940">
                  <a:moveTo>
                    <a:pt x="212692" y="0"/>
                  </a:moveTo>
                  <a:lnTo>
                    <a:pt x="1218286" y="0"/>
                  </a:lnTo>
                  <a:cubicBezTo>
                    <a:pt x="1221833" y="0"/>
                    <a:pt x="1225033" y="2128"/>
                    <a:pt x="1226405" y="5398"/>
                  </a:cubicBezTo>
                  <a:cubicBezTo>
                    <a:pt x="1227778" y="8669"/>
                    <a:pt x="1227054" y="12443"/>
                    <a:pt x="1224569" y="14974"/>
                  </a:cubicBezTo>
                  <a:lnTo>
                    <a:pt x="1050775" y="191966"/>
                  </a:lnTo>
                  <a:cubicBezTo>
                    <a:pt x="1041370" y="201544"/>
                    <a:pt x="1028510" y="206940"/>
                    <a:pt x="1015086" y="206940"/>
                  </a:cubicBezTo>
                  <a:lnTo>
                    <a:pt x="9492" y="206940"/>
                  </a:lnTo>
                  <a:cubicBezTo>
                    <a:pt x="5945" y="206940"/>
                    <a:pt x="2745" y="204812"/>
                    <a:pt x="1373" y="201542"/>
                  </a:cubicBezTo>
                  <a:cubicBezTo>
                    <a:pt x="0" y="198271"/>
                    <a:pt x="724" y="194497"/>
                    <a:pt x="3209" y="191966"/>
                  </a:cubicBezTo>
                  <a:lnTo>
                    <a:pt x="177003" y="14974"/>
                  </a:lnTo>
                  <a:cubicBezTo>
                    <a:pt x="186408" y="5396"/>
                    <a:pt x="199268" y="0"/>
                    <a:pt x="212692" y="0"/>
                  </a:cubicBezTo>
                  <a:close/>
                </a:path>
              </a:pathLst>
            </a:custGeom>
            <a:solidFill>
              <a:srgbClr val="3275C5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101600" y="19050"/>
              <a:ext cx="1047566" cy="187890"/>
            </a:xfrm>
            <a:prstGeom prst="rect">
              <a:avLst/>
            </a:prstGeom>
          </p:spPr>
          <p:txBody>
            <a:bodyPr lIns="83282" tIns="83282" rIns="83282" bIns="83282" rtlCol="0" anchor="ctr"/>
            <a:lstStyle/>
            <a:p>
              <a:pPr algn="ctr">
                <a:lnSpc>
                  <a:spcPts val="1993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10800000">
            <a:off x="-1604397" y="9407697"/>
            <a:ext cx="3144637" cy="520282"/>
            <a:chOff x="0" y="0"/>
            <a:chExt cx="1250766" cy="206940"/>
          </a:xfrm>
        </p:grpSpPr>
        <p:sp>
          <p:nvSpPr>
            <p:cNvPr id="6" name="Freeform 6"/>
            <p:cNvSpPr/>
            <p:nvPr/>
          </p:nvSpPr>
          <p:spPr>
            <a:xfrm>
              <a:off x="13485" y="0"/>
              <a:ext cx="1223797" cy="206940"/>
            </a:xfrm>
            <a:custGeom>
              <a:avLst/>
              <a:gdLst/>
              <a:ahLst/>
              <a:cxnLst/>
              <a:rect l="l" t="t" r="r" b="b"/>
              <a:pathLst>
                <a:path w="1223797" h="206940">
                  <a:moveTo>
                    <a:pt x="214334" y="0"/>
                  </a:moveTo>
                  <a:lnTo>
                    <a:pt x="1212662" y="0"/>
                  </a:lnTo>
                  <a:cubicBezTo>
                    <a:pt x="1216822" y="0"/>
                    <a:pt x="1220577" y="2496"/>
                    <a:pt x="1222187" y="6333"/>
                  </a:cubicBezTo>
                  <a:cubicBezTo>
                    <a:pt x="1223796" y="10170"/>
                    <a:pt x="1222947" y="14598"/>
                    <a:pt x="1220032" y="17567"/>
                  </a:cubicBezTo>
                  <a:lnTo>
                    <a:pt x="1051330" y="189373"/>
                  </a:lnTo>
                  <a:cubicBezTo>
                    <a:pt x="1040297" y="200610"/>
                    <a:pt x="1025210" y="206940"/>
                    <a:pt x="1009462" y="206940"/>
                  </a:cubicBezTo>
                  <a:lnTo>
                    <a:pt x="11134" y="206940"/>
                  </a:lnTo>
                  <a:cubicBezTo>
                    <a:pt x="6974" y="206940"/>
                    <a:pt x="3219" y="204444"/>
                    <a:pt x="1609" y="200607"/>
                  </a:cubicBezTo>
                  <a:cubicBezTo>
                    <a:pt x="0" y="196770"/>
                    <a:pt x="849" y="192342"/>
                    <a:pt x="3764" y="189373"/>
                  </a:cubicBezTo>
                  <a:lnTo>
                    <a:pt x="172466" y="17567"/>
                  </a:lnTo>
                  <a:cubicBezTo>
                    <a:pt x="183499" y="6330"/>
                    <a:pt x="198586" y="0"/>
                    <a:pt x="214334" y="0"/>
                  </a:cubicBezTo>
                  <a:close/>
                </a:path>
              </a:pathLst>
            </a:custGeom>
            <a:solidFill>
              <a:srgbClr val="64CAF4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101600" y="19050"/>
              <a:ext cx="1047566" cy="187890"/>
            </a:xfrm>
            <a:prstGeom prst="rect">
              <a:avLst/>
            </a:prstGeom>
          </p:spPr>
          <p:txBody>
            <a:bodyPr lIns="83282" tIns="83282" rIns="83282" bIns="83282" rtlCol="0" anchor="ctr"/>
            <a:lstStyle/>
            <a:p>
              <a:pPr algn="ctr">
                <a:lnSpc>
                  <a:spcPts val="1993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4410002" y="-369454"/>
            <a:ext cx="7009358" cy="1138013"/>
            <a:chOff x="0" y="0"/>
            <a:chExt cx="812800" cy="131963"/>
          </a:xfrm>
        </p:grpSpPr>
        <p:sp>
          <p:nvSpPr>
            <p:cNvPr id="9" name="Freeform 9"/>
            <p:cNvSpPr/>
            <p:nvPr/>
          </p:nvSpPr>
          <p:spPr>
            <a:xfrm>
              <a:off x="14243" y="0"/>
              <a:ext cx="784313" cy="131963"/>
            </a:xfrm>
            <a:custGeom>
              <a:avLst/>
              <a:gdLst/>
              <a:ahLst/>
              <a:cxnLst/>
              <a:rect l="l" t="t" r="r" b="b"/>
              <a:pathLst>
                <a:path w="784313" h="131963">
                  <a:moveTo>
                    <a:pt x="574371" y="0"/>
                  </a:moveTo>
                  <a:lnTo>
                    <a:pt x="6743" y="0"/>
                  </a:lnTo>
                  <a:cubicBezTo>
                    <a:pt x="3990" y="0"/>
                    <a:pt x="1564" y="1811"/>
                    <a:pt x="782" y="4451"/>
                  </a:cubicBezTo>
                  <a:cubicBezTo>
                    <a:pt x="0" y="7091"/>
                    <a:pt x="1048" y="9930"/>
                    <a:pt x="3357" y="11430"/>
                  </a:cubicBezTo>
                  <a:lnTo>
                    <a:pt x="171357" y="120533"/>
                  </a:lnTo>
                  <a:cubicBezTo>
                    <a:pt x="182844" y="127993"/>
                    <a:pt x="196246" y="131963"/>
                    <a:pt x="209943" y="131963"/>
                  </a:cubicBezTo>
                  <a:lnTo>
                    <a:pt x="777571" y="131963"/>
                  </a:lnTo>
                  <a:cubicBezTo>
                    <a:pt x="780324" y="131963"/>
                    <a:pt x="782750" y="130152"/>
                    <a:pt x="783532" y="127512"/>
                  </a:cubicBezTo>
                  <a:cubicBezTo>
                    <a:pt x="784314" y="124873"/>
                    <a:pt x="783266" y="122033"/>
                    <a:pt x="780957" y="120533"/>
                  </a:cubicBezTo>
                  <a:lnTo>
                    <a:pt x="612957" y="11430"/>
                  </a:lnTo>
                  <a:cubicBezTo>
                    <a:pt x="601470" y="3970"/>
                    <a:pt x="588068" y="0"/>
                    <a:pt x="574371" y="0"/>
                  </a:cubicBezTo>
                  <a:close/>
                </a:path>
              </a:pathLst>
            </a:custGeom>
            <a:solidFill>
              <a:srgbClr val="3275C5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101600" y="19050"/>
              <a:ext cx="609600" cy="112913"/>
            </a:xfrm>
            <a:prstGeom prst="rect">
              <a:avLst/>
            </a:prstGeom>
          </p:spPr>
          <p:txBody>
            <a:bodyPr lIns="83282" tIns="83282" rIns="83282" bIns="83282" rtlCol="0" anchor="ctr"/>
            <a:lstStyle/>
            <a:p>
              <a:pPr algn="ctr">
                <a:lnSpc>
                  <a:spcPts val="1993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6629956" y="508418"/>
            <a:ext cx="3144637" cy="520282"/>
            <a:chOff x="0" y="0"/>
            <a:chExt cx="812800" cy="134478"/>
          </a:xfrm>
        </p:grpSpPr>
        <p:sp>
          <p:nvSpPr>
            <p:cNvPr id="12" name="Freeform 12"/>
            <p:cNvSpPr/>
            <p:nvPr/>
          </p:nvSpPr>
          <p:spPr>
            <a:xfrm>
              <a:off x="26532" y="0"/>
              <a:ext cx="759735" cy="134478"/>
            </a:xfrm>
            <a:custGeom>
              <a:avLst/>
              <a:gdLst/>
              <a:ahLst/>
              <a:cxnLst/>
              <a:rect l="l" t="t" r="r" b="b"/>
              <a:pathLst>
                <a:path w="759735" h="134478">
                  <a:moveTo>
                    <a:pt x="543677" y="0"/>
                  </a:moveTo>
                  <a:lnTo>
                    <a:pt x="12859" y="0"/>
                  </a:lnTo>
                  <a:cubicBezTo>
                    <a:pt x="7628" y="0"/>
                    <a:pt x="3015" y="3429"/>
                    <a:pt x="1508" y="8438"/>
                  </a:cubicBezTo>
                  <a:cubicBezTo>
                    <a:pt x="0" y="13447"/>
                    <a:pt x="1955" y="18853"/>
                    <a:pt x="6317" y="21740"/>
                  </a:cubicBezTo>
                  <a:lnTo>
                    <a:pt x="143819" y="112739"/>
                  </a:lnTo>
                  <a:cubicBezTo>
                    <a:pt x="165244" y="126918"/>
                    <a:pt x="190367" y="134478"/>
                    <a:pt x="216059" y="134478"/>
                  </a:cubicBezTo>
                  <a:lnTo>
                    <a:pt x="746877" y="134478"/>
                  </a:lnTo>
                  <a:cubicBezTo>
                    <a:pt x="752108" y="134478"/>
                    <a:pt x="756721" y="131049"/>
                    <a:pt x="758228" y="126040"/>
                  </a:cubicBezTo>
                  <a:cubicBezTo>
                    <a:pt x="759736" y="121031"/>
                    <a:pt x="757781" y="115626"/>
                    <a:pt x="753419" y="112739"/>
                  </a:cubicBezTo>
                  <a:lnTo>
                    <a:pt x="615917" y="21740"/>
                  </a:lnTo>
                  <a:cubicBezTo>
                    <a:pt x="594492" y="7561"/>
                    <a:pt x="569369" y="0"/>
                    <a:pt x="543677" y="0"/>
                  </a:cubicBezTo>
                  <a:close/>
                </a:path>
              </a:pathLst>
            </a:custGeom>
            <a:solidFill>
              <a:srgbClr val="64CAF4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101600" y="19050"/>
              <a:ext cx="609600" cy="115428"/>
            </a:xfrm>
            <a:prstGeom prst="rect">
              <a:avLst/>
            </a:prstGeom>
          </p:spPr>
          <p:txBody>
            <a:bodyPr lIns="83282" tIns="83282" rIns="83282" bIns="83282" rtlCol="0" anchor="ctr"/>
            <a:lstStyle/>
            <a:p>
              <a:pPr algn="ctr">
                <a:lnSpc>
                  <a:spcPts val="1993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1625404" y="4303262"/>
            <a:ext cx="1377379" cy="1108690"/>
          </a:xfrm>
          <a:custGeom>
            <a:avLst/>
            <a:gdLst/>
            <a:ahLst/>
            <a:cxnLst/>
            <a:rect l="l" t="t" r="r" b="b"/>
            <a:pathLst>
              <a:path w="1377379" h="1108690">
                <a:moveTo>
                  <a:pt x="0" y="0"/>
                </a:moveTo>
                <a:lnTo>
                  <a:pt x="1377379" y="0"/>
                </a:lnTo>
                <a:lnTo>
                  <a:pt x="1377379" y="1108690"/>
                </a:lnTo>
                <a:lnTo>
                  <a:pt x="0" y="11086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5" name="Freeform 15"/>
          <p:cNvSpPr/>
          <p:nvPr/>
        </p:nvSpPr>
        <p:spPr>
          <a:xfrm>
            <a:off x="0" y="57499"/>
            <a:ext cx="3520971" cy="1942402"/>
          </a:xfrm>
          <a:custGeom>
            <a:avLst/>
            <a:gdLst/>
            <a:ahLst/>
            <a:cxnLst/>
            <a:rect l="l" t="t" r="r" b="b"/>
            <a:pathLst>
              <a:path w="3520971" h="1942402">
                <a:moveTo>
                  <a:pt x="0" y="0"/>
                </a:moveTo>
                <a:lnTo>
                  <a:pt x="3520971" y="0"/>
                </a:lnTo>
                <a:lnTo>
                  <a:pt x="3520971" y="1942402"/>
                </a:lnTo>
                <a:lnTo>
                  <a:pt x="0" y="19424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293678" y="3847098"/>
            <a:ext cx="5724826" cy="5680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endParaRPr/>
          </a:p>
          <a:p>
            <a:pPr marL="539749" lvl="1" indent="-269875" algn="l">
              <a:lnSpc>
                <a:spcPts val="3499"/>
              </a:lnSpc>
              <a:buFont typeface="Arial"/>
              <a:buChar char="•"/>
            </a:pPr>
            <a:r>
              <a:rPr lang="en-US" sz="2499" spc="9">
                <a:solidFill>
                  <a:srgbClr val="000000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Identified in: Order-KitchenArea relationship.</a:t>
            </a:r>
          </a:p>
          <a:p>
            <a:pPr marL="539749" lvl="1" indent="-269875" algn="l">
              <a:lnSpc>
                <a:spcPts val="3499"/>
              </a:lnSpc>
              <a:buFont typeface="Arial"/>
              <a:buChar char="•"/>
            </a:pPr>
            <a:r>
              <a:rPr lang="en-US" sz="2499" spc="9">
                <a:solidFill>
                  <a:srgbClr val="000000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Implementation: Order (Subject) notifies KitchenArea (Observer) of changes through the dotted line dependency.</a:t>
            </a:r>
          </a:p>
          <a:p>
            <a:pPr marL="539749" lvl="1" indent="-269875" algn="l">
              <a:lnSpc>
                <a:spcPts val="3499"/>
              </a:lnSpc>
              <a:buFont typeface="Arial"/>
              <a:buChar char="•"/>
            </a:pPr>
            <a:r>
              <a:rPr lang="en-US" sz="2499" spc="9">
                <a:solidFill>
                  <a:srgbClr val="000000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Justification: Needed for real-time updates when orders are placed or modified, allowing the kitchen to automatically receive notifications without constant polling.</a:t>
            </a:r>
          </a:p>
          <a:p>
            <a:pPr algn="l">
              <a:lnSpc>
                <a:spcPts val="3499"/>
              </a:lnSpc>
            </a:pPr>
            <a:endParaRPr lang="en-US" sz="2499" spc="9">
              <a:solidFill>
                <a:srgbClr val="000000"/>
              </a:solidFill>
              <a:latin typeface="Tex Gyre Termes"/>
              <a:ea typeface="Tex Gyre Termes"/>
              <a:cs typeface="Tex Gyre Termes"/>
              <a:sym typeface="Tex Gyre Termes"/>
            </a:endParaRPr>
          </a:p>
        </p:txBody>
      </p:sp>
      <p:sp>
        <p:nvSpPr>
          <p:cNvPr id="17" name="Freeform 17"/>
          <p:cNvSpPr/>
          <p:nvPr/>
        </p:nvSpPr>
        <p:spPr>
          <a:xfrm flipH="1" flipV="1">
            <a:off x="791263" y="2204171"/>
            <a:ext cx="3917864" cy="1894821"/>
          </a:xfrm>
          <a:custGeom>
            <a:avLst/>
            <a:gdLst/>
            <a:ahLst/>
            <a:cxnLst/>
            <a:rect l="l" t="t" r="r" b="b"/>
            <a:pathLst>
              <a:path w="3917864" h="1894821">
                <a:moveTo>
                  <a:pt x="3917864" y="1894822"/>
                </a:moveTo>
                <a:lnTo>
                  <a:pt x="0" y="1894822"/>
                </a:lnTo>
                <a:lnTo>
                  <a:pt x="0" y="0"/>
                </a:lnTo>
                <a:lnTo>
                  <a:pt x="3917864" y="0"/>
                </a:lnTo>
                <a:lnTo>
                  <a:pt x="3917864" y="1894822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6281587" y="3847098"/>
            <a:ext cx="5724826" cy="4803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endParaRPr/>
          </a:p>
          <a:p>
            <a:pPr marL="539749" lvl="1" indent="-269875" algn="l">
              <a:lnSpc>
                <a:spcPts val="3499"/>
              </a:lnSpc>
              <a:buFont typeface="Arial"/>
              <a:buChar char="•"/>
            </a:pPr>
            <a:r>
              <a:rPr lang="en-US" sz="2499" spc="9">
                <a:solidFill>
                  <a:srgbClr val="000000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Identified in: Order-MenuItem relationship (shown by double composition).</a:t>
            </a:r>
          </a:p>
          <a:p>
            <a:pPr marL="539749" lvl="1" indent="-269875" algn="l">
              <a:lnSpc>
                <a:spcPts val="3499"/>
              </a:lnSpc>
              <a:buFont typeface="Arial"/>
              <a:buChar char="•"/>
            </a:pPr>
            <a:r>
              <a:rPr lang="en-US" sz="2499" spc="9">
                <a:solidFill>
                  <a:srgbClr val="000000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Implementation: Order can contain multiple MenuItems.</a:t>
            </a:r>
          </a:p>
          <a:p>
            <a:pPr marL="539749" lvl="1" indent="-269875" algn="l">
              <a:lnSpc>
                <a:spcPts val="3499"/>
              </a:lnSpc>
              <a:buFont typeface="Arial"/>
              <a:buChar char="•"/>
            </a:pPr>
            <a:r>
              <a:rPr lang="en-US" sz="2499" spc="9">
                <a:solidFill>
                  <a:srgbClr val="000000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Justification: Allows orders to be treated as collections of menu items, simplifying order management and calculations.</a:t>
            </a:r>
          </a:p>
          <a:p>
            <a:pPr algn="l">
              <a:lnSpc>
                <a:spcPts val="3499"/>
              </a:lnSpc>
            </a:pPr>
            <a:endParaRPr lang="en-US" sz="2499" spc="9">
              <a:solidFill>
                <a:srgbClr val="000000"/>
              </a:solidFill>
              <a:latin typeface="Tex Gyre Termes"/>
              <a:ea typeface="Tex Gyre Termes"/>
              <a:cs typeface="Tex Gyre Termes"/>
              <a:sym typeface="Tex Gyre Termes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2189855" y="3727621"/>
            <a:ext cx="5724826" cy="4803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endParaRPr/>
          </a:p>
          <a:p>
            <a:pPr marL="539749" lvl="1" indent="-269875" algn="l">
              <a:lnSpc>
                <a:spcPts val="3499"/>
              </a:lnSpc>
              <a:buFont typeface="Arial"/>
              <a:buChar char="•"/>
            </a:pPr>
            <a:r>
              <a:rPr lang="en-US" sz="2499" spc="9">
                <a:solidFill>
                  <a:srgbClr val="000000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Evident in:</a:t>
            </a:r>
          </a:p>
          <a:p>
            <a:pPr algn="l">
              <a:lnSpc>
                <a:spcPts val="3499"/>
              </a:lnSpc>
            </a:pPr>
            <a:r>
              <a:rPr lang="en-US" sz="2499" spc="9">
                <a:solidFill>
                  <a:srgbClr val="000000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       + Order (orderStatus: OrderStatus)</a:t>
            </a:r>
          </a:p>
          <a:p>
            <a:pPr algn="l">
              <a:lnSpc>
                <a:spcPts val="3499"/>
              </a:lnSpc>
            </a:pPr>
            <a:r>
              <a:rPr lang="en-US" sz="2499" spc="9">
                <a:solidFill>
                  <a:srgbClr val="000000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       + Table (tableStatus: TableStatus)</a:t>
            </a:r>
          </a:p>
          <a:p>
            <a:pPr algn="l">
              <a:lnSpc>
                <a:spcPts val="3499"/>
              </a:lnSpc>
            </a:pPr>
            <a:r>
              <a:rPr lang="en-US" sz="2499" spc="9">
                <a:solidFill>
                  <a:srgbClr val="000000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       + Reservation (reservationStatus:    ReserveStatus) </a:t>
            </a:r>
          </a:p>
          <a:p>
            <a:pPr marL="539749" lvl="1" indent="-269875" algn="l">
              <a:lnSpc>
                <a:spcPts val="3499"/>
              </a:lnSpc>
              <a:buFont typeface="Arial"/>
              <a:buChar char="•"/>
            </a:pPr>
            <a:r>
              <a:rPr lang="en-US" sz="2499" spc="9">
                <a:solidFill>
                  <a:srgbClr val="000000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Justification: Manages different states of orders, tables, and reservations cleanly, allowing for proper state transitions</a:t>
            </a:r>
          </a:p>
          <a:p>
            <a:pPr algn="l">
              <a:lnSpc>
                <a:spcPts val="3499"/>
              </a:lnSpc>
            </a:pPr>
            <a:endParaRPr lang="en-US" sz="2499" spc="9">
              <a:solidFill>
                <a:srgbClr val="000000"/>
              </a:solidFill>
              <a:latin typeface="Tex Gyre Termes"/>
              <a:ea typeface="Tex Gyre Termes"/>
              <a:cs typeface="Tex Gyre Termes"/>
              <a:sym typeface="Tex Gyre Termes"/>
            </a:endParaRPr>
          </a:p>
        </p:txBody>
      </p:sp>
      <p:sp>
        <p:nvSpPr>
          <p:cNvPr id="20" name="Freeform 20"/>
          <p:cNvSpPr/>
          <p:nvPr/>
        </p:nvSpPr>
        <p:spPr>
          <a:xfrm>
            <a:off x="1175708" y="2635416"/>
            <a:ext cx="956131" cy="956131"/>
          </a:xfrm>
          <a:custGeom>
            <a:avLst/>
            <a:gdLst/>
            <a:ahLst/>
            <a:cxnLst/>
            <a:rect l="l" t="t" r="r" b="b"/>
            <a:pathLst>
              <a:path w="956131" h="956131">
                <a:moveTo>
                  <a:pt x="0" y="0"/>
                </a:moveTo>
                <a:lnTo>
                  <a:pt x="956131" y="0"/>
                </a:lnTo>
                <a:lnTo>
                  <a:pt x="956131" y="956131"/>
                </a:lnTo>
                <a:lnTo>
                  <a:pt x="0" y="95613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21" name="TextBox 21"/>
          <p:cNvSpPr txBox="1"/>
          <p:nvPr/>
        </p:nvSpPr>
        <p:spPr>
          <a:xfrm>
            <a:off x="3778486" y="428974"/>
            <a:ext cx="10731028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b="1">
                <a:solidFill>
                  <a:srgbClr val="56AAF0"/>
                </a:solidFill>
                <a:latin typeface="Dynamo Medium"/>
                <a:ea typeface="Dynamo Medium"/>
                <a:cs typeface="Dynamo Medium"/>
                <a:sym typeface="Dynamo Medium"/>
              </a:rPr>
              <a:t>DESIGN PATTERNS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222325" y="3056332"/>
            <a:ext cx="2363810" cy="869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spc="124">
                <a:solidFill>
                  <a:srgbClr val="FCFEFF"/>
                </a:solidFill>
                <a:latin typeface="Dynamo Medium"/>
                <a:ea typeface="Dynamo Medium"/>
                <a:cs typeface="Dynamo Medium"/>
                <a:sym typeface="Dynamo Medium"/>
              </a:rPr>
              <a:t>OBSERVER PATTERN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522206" y="2791219"/>
            <a:ext cx="263136" cy="5873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99"/>
              </a:lnSpc>
            </a:pPr>
            <a:r>
              <a:rPr lang="en-US" sz="3499" spc="13">
                <a:solidFill>
                  <a:srgbClr val="1A7CAF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1</a:t>
            </a:r>
          </a:p>
        </p:txBody>
      </p:sp>
      <p:sp>
        <p:nvSpPr>
          <p:cNvPr id="24" name="Freeform 24"/>
          <p:cNvSpPr/>
          <p:nvPr/>
        </p:nvSpPr>
        <p:spPr>
          <a:xfrm flipH="1" flipV="1">
            <a:off x="6889376" y="2272451"/>
            <a:ext cx="3917864" cy="1894821"/>
          </a:xfrm>
          <a:custGeom>
            <a:avLst/>
            <a:gdLst/>
            <a:ahLst/>
            <a:cxnLst/>
            <a:rect l="l" t="t" r="r" b="b"/>
            <a:pathLst>
              <a:path w="3917864" h="1894821">
                <a:moveTo>
                  <a:pt x="3917863" y="1894821"/>
                </a:moveTo>
                <a:lnTo>
                  <a:pt x="0" y="1894821"/>
                </a:lnTo>
                <a:lnTo>
                  <a:pt x="0" y="0"/>
                </a:lnTo>
                <a:lnTo>
                  <a:pt x="3917863" y="0"/>
                </a:lnTo>
                <a:lnTo>
                  <a:pt x="3917863" y="1894821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7273821" y="2703696"/>
            <a:ext cx="956131" cy="956131"/>
          </a:xfrm>
          <a:custGeom>
            <a:avLst/>
            <a:gdLst/>
            <a:ahLst/>
            <a:cxnLst/>
            <a:rect l="l" t="t" r="r" b="b"/>
            <a:pathLst>
              <a:path w="956131" h="956131">
                <a:moveTo>
                  <a:pt x="0" y="0"/>
                </a:moveTo>
                <a:lnTo>
                  <a:pt x="956131" y="0"/>
                </a:lnTo>
                <a:lnTo>
                  <a:pt x="956131" y="956131"/>
                </a:lnTo>
                <a:lnTo>
                  <a:pt x="0" y="95613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26" name="TextBox 26"/>
          <p:cNvSpPr txBox="1"/>
          <p:nvPr/>
        </p:nvSpPr>
        <p:spPr>
          <a:xfrm>
            <a:off x="8320438" y="3124611"/>
            <a:ext cx="2363810" cy="869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spc="124">
                <a:solidFill>
                  <a:srgbClr val="FCFEFF"/>
                </a:solidFill>
                <a:latin typeface="Dynamo Medium"/>
                <a:ea typeface="Dynamo Medium"/>
                <a:cs typeface="Dynamo Medium"/>
                <a:sym typeface="Dynamo Medium"/>
              </a:rPr>
              <a:t>COMPOSITE PATTERN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7620318" y="2859499"/>
            <a:ext cx="263136" cy="5873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99"/>
              </a:lnSpc>
            </a:pPr>
            <a:r>
              <a:rPr lang="en-US" sz="3499" spc="13">
                <a:solidFill>
                  <a:srgbClr val="1A7CAF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2</a:t>
            </a:r>
          </a:p>
        </p:txBody>
      </p:sp>
      <p:sp>
        <p:nvSpPr>
          <p:cNvPr id="28" name="Freeform 28"/>
          <p:cNvSpPr/>
          <p:nvPr/>
        </p:nvSpPr>
        <p:spPr>
          <a:xfrm flipH="1" flipV="1">
            <a:off x="13093336" y="2204171"/>
            <a:ext cx="3917864" cy="1894821"/>
          </a:xfrm>
          <a:custGeom>
            <a:avLst/>
            <a:gdLst/>
            <a:ahLst/>
            <a:cxnLst/>
            <a:rect l="l" t="t" r="r" b="b"/>
            <a:pathLst>
              <a:path w="3917864" h="1894821">
                <a:moveTo>
                  <a:pt x="3917864" y="1894822"/>
                </a:moveTo>
                <a:lnTo>
                  <a:pt x="0" y="1894822"/>
                </a:lnTo>
                <a:lnTo>
                  <a:pt x="0" y="0"/>
                </a:lnTo>
                <a:lnTo>
                  <a:pt x="3917864" y="0"/>
                </a:lnTo>
                <a:lnTo>
                  <a:pt x="3917864" y="1894822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29"/>
          <p:cNvSpPr/>
          <p:nvPr/>
        </p:nvSpPr>
        <p:spPr>
          <a:xfrm>
            <a:off x="13477781" y="2635416"/>
            <a:ext cx="956131" cy="956131"/>
          </a:xfrm>
          <a:custGeom>
            <a:avLst/>
            <a:gdLst/>
            <a:ahLst/>
            <a:cxnLst/>
            <a:rect l="l" t="t" r="r" b="b"/>
            <a:pathLst>
              <a:path w="956131" h="956131">
                <a:moveTo>
                  <a:pt x="0" y="0"/>
                </a:moveTo>
                <a:lnTo>
                  <a:pt x="956131" y="0"/>
                </a:lnTo>
                <a:lnTo>
                  <a:pt x="956131" y="956131"/>
                </a:lnTo>
                <a:lnTo>
                  <a:pt x="0" y="95613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0" name="TextBox 30"/>
          <p:cNvSpPr txBox="1"/>
          <p:nvPr/>
        </p:nvSpPr>
        <p:spPr>
          <a:xfrm>
            <a:off x="14647390" y="3202399"/>
            <a:ext cx="2363810" cy="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spc="124">
                <a:solidFill>
                  <a:srgbClr val="FCFEFF"/>
                </a:solidFill>
                <a:latin typeface="Dynamo Medium"/>
                <a:ea typeface="Dynamo Medium"/>
                <a:cs typeface="Dynamo Medium"/>
                <a:sym typeface="Dynamo Medium"/>
              </a:rPr>
              <a:t>STATE PATTERN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3824279" y="2791219"/>
            <a:ext cx="263136" cy="5873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99"/>
              </a:lnSpc>
            </a:pPr>
            <a:r>
              <a:rPr lang="en-US" sz="3499" spc="13">
                <a:solidFill>
                  <a:srgbClr val="1A7CAF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3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-3211001" y="9646147"/>
            <a:ext cx="7009358" cy="1159703"/>
            <a:chOff x="0" y="0"/>
            <a:chExt cx="1250766" cy="206940"/>
          </a:xfrm>
        </p:grpSpPr>
        <p:sp>
          <p:nvSpPr>
            <p:cNvPr id="3" name="Freeform 3"/>
            <p:cNvSpPr/>
            <p:nvPr/>
          </p:nvSpPr>
          <p:spPr>
            <a:xfrm>
              <a:off x="11494" y="0"/>
              <a:ext cx="1227777" cy="206940"/>
            </a:xfrm>
            <a:custGeom>
              <a:avLst/>
              <a:gdLst/>
              <a:ahLst/>
              <a:cxnLst/>
              <a:rect l="l" t="t" r="r" b="b"/>
              <a:pathLst>
                <a:path w="1227777" h="206940">
                  <a:moveTo>
                    <a:pt x="212692" y="0"/>
                  </a:moveTo>
                  <a:lnTo>
                    <a:pt x="1218286" y="0"/>
                  </a:lnTo>
                  <a:cubicBezTo>
                    <a:pt x="1221833" y="0"/>
                    <a:pt x="1225033" y="2128"/>
                    <a:pt x="1226405" y="5398"/>
                  </a:cubicBezTo>
                  <a:cubicBezTo>
                    <a:pt x="1227778" y="8669"/>
                    <a:pt x="1227054" y="12443"/>
                    <a:pt x="1224569" y="14974"/>
                  </a:cubicBezTo>
                  <a:lnTo>
                    <a:pt x="1050775" y="191966"/>
                  </a:lnTo>
                  <a:cubicBezTo>
                    <a:pt x="1041370" y="201544"/>
                    <a:pt x="1028510" y="206940"/>
                    <a:pt x="1015086" y="206940"/>
                  </a:cubicBezTo>
                  <a:lnTo>
                    <a:pt x="9492" y="206940"/>
                  </a:lnTo>
                  <a:cubicBezTo>
                    <a:pt x="5945" y="206940"/>
                    <a:pt x="2745" y="204812"/>
                    <a:pt x="1373" y="201542"/>
                  </a:cubicBezTo>
                  <a:cubicBezTo>
                    <a:pt x="0" y="198271"/>
                    <a:pt x="724" y="194497"/>
                    <a:pt x="3209" y="191966"/>
                  </a:cubicBezTo>
                  <a:lnTo>
                    <a:pt x="177003" y="14974"/>
                  </a:lnTo>
                  <a:cubicBezTo>
                    <a:pt x="186408" y="5396"/>
                    <a:pt x="199268" y="0"/>
                    <a:pt x="212692" y="0"/>
                  </a:cubicBezTo>
                  <a:close/>
                </a:path>
              </a:pathLst>
            </a:custGeom>
            <a:solidFill>
              <a:srgbClr val="3275C5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101600" y="19050"/>
              <a:ext cx="1047566" cy="187890"/>
            </a:xfrm>
            <a:prstGeom prst="rect">
              <a:avLst/>
            </a:prstGeom>
          </p:spPr>
          <p:txBody>
            <a:bodyPr lIns="83282" tIns="83282" rIns="83282" bIns="83282" rtlCol="0" anchor="ctr"/>
            <a:lstStyle/>
            <a:p>
              <a:pPr algn="ctr">
                <a:lnSpc>
                  <a:spcPts val="1993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10800000">
            <a:off x="-1604397" y="9407697"/>
            <a:ext cx="3144637" cy="520282"/>
            <a:chOff x="0" y="0"/>
            <a:chExt cx="1250766" cy="206940"/>
          </a:xfrm>
        </p:grpSpPr>
        <p:sp>
          <p:nvSpPr>
            <p:cNvPr id="6" name="Freeform 6"/>
            <p:cNvSpPr/>
            <p:nvPr/>
          </p:nvSpPr>
          <p:spPr>
            <a:xfrm>
              <a:off x="13485" y="0"/>
              <a:ext cx="1223797" cy="206940"/>
            </a:xfrm>
            <a:custGeom>
              <a:avLst/>
              <a:gdLst/>
              <a:ahLst/>
              <a:cxnLst/>
              <a:rect l="l" t="t" r="r" b="b"/>
              <a:pathLst>
                <a:path w="1223797" h="206940">
                  <a:moveTo>
                    <a:pt x="214334" y="0"/>
                  </a:moveTo>
                  <a:lnTo>
                    <a:pt x="1212662" y="0"/>
                  </a:lnTo>
                  <a:cubicBezTo>
                    <a:pt x="1216822" y="0"/>
                    <a:pt x="1220577" y="2496"/>
                    <a:pt x="1222187" y="6333"/>
                  </a:cubicBezTo>
                  <a:cubicBezTo>
                    <a:pt x="1223796" y="10170"/>
                    <a:pt x="1222947" y="14598"/>
                    <a:pt x="1220032" y="17567"/>
                  </a:cubicBezTo>
                  <a:lnTo>
                    <a:pt x="1051330" y="189373"/>
                  </a:lnTo>
                  <a:cubicBezTo>
                    <a:pt x="1040297" y="200610"/>
                    <a:pt x="1025210" y="206940"/>
                    <a:pt x="1009462" y="206940"/>
                  </a:cubicBezTo>
                  <a:lnTo>
                    <a:pt x="11134" y="206940"/>
                  </a:lnTo>
                  <a:cubicBezTo>
                    <a:pt x="6974" y="206940"/>
                    <a:pt x="3219" y="204444"/>
                    <a:pt x="1609" y="200607"/>
                  </a:cubicBezTo>
                  <a:cubicBezTo>
                    <a:pt x="0" y="196770"/>
                    <a:pt x="849" y="192342"/>
                    <a:pt x="3764" y="189373"/>
                  </a:cubicBezTo>
                  <a:lnTo>
                    <a:pt x="172466" y="17567"/>
                  </a:lnTo>
                  <a:cubicBezTo>
                    <a:pt x="183499" y="6330"/>
                    <a:pt x="198586" y="0"/>
                    <a:pt x="214334" y="0"/>
                  </a:cubicBezTo>
                  <a:close/>
                </a:path>
              </a:pathLst>
            </a:custGeom>
            <a:solidFill>
              <a:srgbClr val="64CAF4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101600" y="19050"/>
              <a:ext cx="1047566" cy="187890"/>
            </a:xfrm>
            <a:prstGeom prst="rect">
              <a:avLst/>
            </a:prstGeom>
          </p:spPr>
          <p:txBody>
            <a:bodyPr lIns="83282" tIns="83282" rIns="83282" bIns="83282" rtlCol="0" anchor="ctr"/>
            <a:lstStyle/>
            <a:p>
              <a:pPr algn="ctr">
                <a:lnSpc>
                  <a:spcPts val="1993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4410002" y="-369454"/>
            <a:ext cx="7009358" cy="1138013"/>
            <a:chOff x="0" y="0"/>
            <a:chExt cx="812800" cy="131963"/>
          </a:xfrm>
        </p:grpSpPr>
        <p:sp>
          <p:nvSpPr>
            <p:cNvPr id="9" name="Freeform 9"/>
            <p:cNvSpPr/>
            <p:nvPr/>
          </p:nvSpPr>
          <p:spPr>
            <a:xfrm>
              <a:off x="14243" y="0"/>
              <a:ext cx="784313" cy="131963"/>
            </a:xfrm>
            <a:custGeom>
              <a:avLst/>
              <a:gdLst/>
              <a:ahLst/>
              <a:cxnLst/>
              <a:rect l="l" t="t" r="r" b="b"/>
              <a:pathLst>
                <a:path w="784313" h="131963">
                  <a:moveTo>
                    <a:pt x="574371" y="0"/>
                  </a:moveTo>
                  <a:lnTo>
                    <a:pt x="6743" y="0"/>
                  </a:lnTo>
                  <a:cubicBezTo>
                    <a:pt x="3990" y="0"/>
                    <a:pt x="1564" y="1811"/>
                    <a:pt x="782" y="4451"/>
                  </a:cubicBezTo>
                  <a:cubicBezTo>
                    <a:pt x="0" y="7091"/>
                    <a:pt x="1048" y="9930"/>
                    <a:pt x="3357" y="11430"/>
                  </a:cubicBezTo>
                  <a:lnTo>
                    <a:pt x="171357" y="120533"/>
                  </a:lnTo>
                  <a:cubicBezTo>
                    <a:pt x="182844" y="127993"/>
                    <a:pt x="196246" y="131963"/>
                    <a:pt x="209943" y="131963"/>
                  </a:cubicBezTo>
                  <a:lnTo>
                    <a:pt x="777571" y="131963"/>
                  </a:lnTo>
                  <a:cubicBezTo>
                    <a:pt x="780324" y="131963"/>
                    <a:pt x="782750" y="130152"/>
                    <a:pt x="783532" y="127512"/>
                  </a:cubicBezTo>
                  <a:cubicBezTo>
                    <a:pt x="784314" y="124873"/>
                    <a:pt x="783266" y="122033"/>
                    <a:pt x="780957" y="120533"/>
                  </a:cubicBezTo>
                  <a:lnTo>
                    <a:pt x="612957" y="11430"/>
                  </a:lnTo>
                  <a:cubicBezTo>
                    <a:pt x="601470" y="3970"/>
                    <a:pt x="588068" y="0"/>
                    <a:pt x="574371" y="0"/>
                  </a:cubicBezTo>
                  <a:close/>
                </a:path>
              </a:pathLst>
            </a:custGeom>
            <a:solidFill>
              <a:srgbClr val="3275C5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101600" y="19050"/>
              <a:ext cx="609600" cy="112913"/>
            </a:xfrm>
            <a:prstGeom prst="rect">
              <a:avLst/>
            </a:prstGeom>
          </p:spPr>
          <p:txBody>
            <a:bodyPr lIns="83282" tIns="83282" rIns="83282" bIns="83282" rtlCol="0" anchor="ctr"/>
            <a:lstStyle/>
            <a:p>
              <a:pPr algn="ctr">
                <a:lnSpc>
                  <a:spcPts val="1993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6629956" y="508418"/>
            <a:ext cx="3144637" cy="520282"/>
            <a:chOff x="0" y="0"/>
            <a:chExt cx="812800" cy="134478"/>
          </a:xfrm>
        </p:grpSpPr>
        <p:sp>
          <p:nvSpPr>
            <p:cNvPr id="12" name="Freeform 12"/>
            <p:cNvSpPr/>
            <p:nvPr/>
          </p:nvSpPr>
          <p:spPr>
            <a:xfrm>
              <a:off x="26532" y="0"/>
              <a:ext cx="759735" cy="134478"/>
            </a:xfrm>
            <a:custGeom>
              <a:avLst/>
              <a:gdLst/>
              <a:ahLst/>
              <a:cxnLst/>
              <a:rect l="l" t="t" r="r" b="b"/>
              <a:pathLst>
                <a:path w="759735" h="134478">
                  <a:moveTo>
                    <a:pt x="543677" y="0"/>
                  </a:moveTo>
                  <a:lnTo>
                    <a:pt x="12859" y="0"/>
                  </a:lnTo>
                  <a:cubicBezTo>
                    <a:pt x="7628" y="0"/>
                    <a:pt x="3015" y="3429"/>
                    <a:pt x="1508" y="8438"/>
                  </a:cubicBezTo>
                  <a:cubicBezTo>
                    <a:pt x="0" y="13447"/>
                    <a:pt x="1955" y="18853"/>
                    <a:pt x="6317" y="21740"/>
                  </a:cubicBezTo>
                  <a:lnTo>
                    <a:pt x="143819" y="112739"/>
                  </a:lnTo>
                  <a:cubicBezTo>
                    <a:pt x="165244" y="126918"/>
                    <a:pt x="190367" y="134478"/>
                    <a:pt x="216059" y="134478"/>
                  </a:cubicBezTo>
                  <a:lnTo>
                    <a:pt x="746877" y="134478"/>
                  </a:lnTo>
                  <a:cubicBezTo>
                    <a:pt x="752108" y="134478"/>
                    <a:pt x="756721" y="131049"/>
                    <a:pt x="758228" y="126040"/>
                  </a:cubicBezTo>
                  <a:cubicBezTo>
                    <a:pt x="759736" y="121031"/>
                    <a:pt x="757781" y="115626"/>
                    <a:pt x="753419" y="112739"/>
                  </a:cubicBezTo>
                  <a:lnTo>
                    <a:pt x="615917" y="21740"/>
                  </a:lnTo>
                  <a:cubicBezTo>
                    <a:pt x="594492" y="7561"/>
                    <a:pt x="569369" y="0"/>
                    <a:pt x="543677" y="0"/>
                  </a:cubicBezTo>
                  <a:close/>
                </a:path>
              </a:pathLst>
            </a:custGeom>
            <a:solidFill>
              <a:srgbClr val="64CAF4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101600" y="19050"/>
              <a:ext cx="609600" cy="115428"/>
            </a:xfrm>
            <a:prstGeom prst="rect">
              <a:avLst/>
            </a:prstGeom>
          </p:spPr>
          <p:txBody>
            <a:bodyPr lIns="83282" tIns="83282" rIns="83282" bIns="83282" rtlCol="0" anchor="ctr"/>
            <a:lstStyle/>
            <a:p>
              <a:pPr algn="ctr">
                <a:lnSpc>
                  <a:spcPts val="1993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1625404" y="4303262"/>
            <a:ext cx="1377379" cy="1108690"/>
          </a:xfrm>
          <a:custGeom>
            <a:avLst/>
            <a:gdLst/>
            <a:ahLst/>
            <a:cxnLst/>
            <a:rect l="l" t="t" r="r" b="b"/>
            <a:pathLst>
              <a:path w="1377379" h="1108690">
                <a:moveTo>
                  <a:pt x="0" y="0"/>
                </a:moveTo>
                <a:lnTo>
                  <a:pt x="1377379" y="0"/>
                </a:lnTo>
                <a:lnTo>
                  <a:pt x="1377379" y="1108690"/>
                </a:lnTo>
                <a:lnTo>
                  <a:pt x="0" y="11086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5" name="Freeform 15"/>
          <p:cNvSpPr/>
          <p:nvPr/>
        </p:nvSpPr>
        <p:spPr>
          <a:xfrm>
            <a:off x="0" y="57499"/>
            <a:ext cx="3520971" cy="1942402"/>
          </a:xfrm>
          <a:custGeom>
            <a:avLst/>
            <a:gdLst/>
            <a:ahLst/>
            <a:cxnLst/>
            <a:rect l="l" t="t" r="r" b="b"/>
            <a:pathLst>
              <a:path w="3520971" h="1942402">
                <a:moveTo>
                  <a:pt x="0" y="0"/>
                </a:moveTo>
                <a:lnTo>
                  <a:pt x="3520971" y="0"/>
                </a:lnTo>
                <a:lnTo>
                  <a:pt x="3520971" y="1942402"/>
                </a:lnTo>
                <a:lnTo>
                  <a:pt x="0" y="19424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293678" y="4051368"/>
            <a:ext cx="5724826" cy="3927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endParaRPr/>
          </a:p>
          <a:p>
            <a:pPr marL="539749" lvl="1" indent="-269875" algn="l">
              <a:lnSpc>
                <a:spcPts val="3499"/>
              </a:lnSpc>
              <a:buFont typeface="Arial"/>
              <a:buChar char="•"/>
            </a:pPr>
            <a:r>
              <a:rPr lang="en-US" sz="2499" spc="9">
                <a:solidFill>
                  <a:srgbClr val="000000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Applied to: MenuItem class</a:t>
            </a:r>
          </a:p>
          <a:p>
            <a:pPr marL="539749" lvl="1" indent="-269875" algn="l">
              <a:lnSpc>
                <a:spcPts val="3499"/>
              </a:lnSpc>
              <a:buFont typeface="Arial"/>
              <a:buChar char="•"/>
            </a:pPr>
            <a:r>
              <a:rPr lang="en-US" sz="2499" spc="9">
                <a:solidFill>
                  <a:srgbClr val="000000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Implementation: MenuItem contains all item-related information and calculations.</a:t>
            </a:r>
          </a:p>
          <a:p>
            <a:pPr marL="539749" lvl="1" indent="-269875" algn="l">
              <a:lnSpc>
                <a:spcPts val="3499"/>
              </a:lnSpc>
              <a:buFont typeface="Arial"/>
              <a:buChar char="•"/>
            </a:pPr>
            <a:r>
              <a:rPr lang="en-US" sz="2499" spc="9">
                <a:solidFill>
                  <a:srgbClr val="000000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Justification: Places responsibility for menu item information and pricing where the data resides.</a:t>
            </a:r>
          </a:p>
          <a:p>
            <a:pPr algn="l">
              <a:lnSpc>
                <a:spcPts val="3499"/>
              </a:lnSpc>
            </a:pPr>
            <a:endParaRPr lang="en-US" sz="2499" spc="9">
              <a:solidFill>
                <a:srgbClr val="000000"/>
              </a:solidFill>
              <a:latin typeface="Tex Gyre Termes"/>
              <a:ea typeface="Tex Gyre Termes"/>
              <a:cs typeface="Tex Gyre Termes"/>
              <a:sym typeface="Tex Gyre Termes"/>
            </a:endParaRPr>
          </a:p>
        </p:txBody>
      </p:sp>
      <p:sp>
        <p:nvSpPr>
          <p:cNvPr id="17" name="Freeform 17"/>
          <p:cNvSpPr/>
          <p:nvPr/>
        </p:nvSpPr>
        <p:spPr>
          <a:xfrm flipH="1" flipV="1">
            <a:off x="791263" y="2204171"/>
            <a:ext cx="3917864" cy="1894821"/>
          </a:xfrm>
          <a:custGeom>
            <a:avLst/>
            <a:gdLst/>
            <a:ahLst/>
            <a:cxnLst/>
            <a:rect l="l" t="t" r="r" b="b"/>
            <a:pathLst>
              <a:path w="3917864" h="1894821">
                <a:moveTo>
                  <a:pt x="3917864" y="1894822"/>
                </a:moveTo>
                <a:lnTo>
                  <a:pt x="0" y="1894822"/>
                </a:lnTo>
                <a:lnTo>
                  <a:pt x="0" y="0"/>
                </a:lnTo>
                <a:lnTo>
                  <a:pt x="3917864" y="0"/>
                </a:lnTo>
                <a:lnTo>
                  <a:pt x="3917864" y="1894822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6281587" y="3847098"/>
            <a:ext cx="5724826" cy="4803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endParaRPr/>
          </a:p>
          <a:p>
            <a:pPr marL="539749" lvl="1" indent="-269875" algn="l">
              <a:lnSpc>
                <a:spcPts val="3499"/>
              </a:lnSpc>
              <a:buFont typeface="Arial"/>
              <a:buChar char="•"/>
            </a:pPr>
            <a:r>
              <a:rPr lang="en-US" sz="2499" spc="9">
                <a:solidFill>
                  <a:srgbClr val="000000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Demonstrated by: Use of dependency relationships (dotted lines) instead of direct associations).</a:t>
            </a:r>
          </a:p>
          <a:p>
            <a:pPr marL="539749" lvl="1" indent="-269875" algn="l">
              <a:lnSpc>
                <a:spcPts val="3499"/>
              </a:lnSpc>
              <a:buFont typeface="Arial"/>
              <a:buChar char="•"/>
            </a:pPr>
            <a:r>
              <a:rPr lang="en-US" sz="2499" spc="9">
                <a:solidFill>
                  <a:srgbClr val="000000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Implementation: Employee to Order/Reservation/Payment relationships.</a:t>
            </a:r>
          </a:p>
          <a:p>
            <a:pPr marL="539749" lvl="1" indent="-269875" algn="l">
              <a:lnSpc>
                <a:spcPts val="3499"/>
              </a:lnSpc>
              <a:buFont typeface="Arial"/>
              <a:buChar char="•"/>
            </a:pPr>
            <a:r>
              <a:rPr lang="en-US" sz="2499" spc="9">
                <a:solidFill>
                  <a:srgbClr val="000000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Justification: Allows for more flexible and maintainable code by reducing interdependencies.</a:t>
            </a:r>
          </a:p>
          <a:p>
            <a:pPr algn="l">
              <a:lnSpc>
                <a:spcPts val="3499"/>
              </a:lnSpc>
            </a:pPr>
            <a:endParaRPr lang="en-US" sz="2499" spc="9">
              <a:solidFill>
                <a:srgbClr val="000000"/>
              </a:solidFill>
              <a:latin typeface="Tex Gyre Termes"/>
              <a:ea typeface="Tex Gyre Termes"/>
              <a:cs typeface="Tex Gyre Termes"/>
              <a:sym typeface="Tex Gyre Termes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2189855" y="3727621"/>
            <a:ext cx="5724826" cy="4803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endParaRPr/>
          </a:p>
          <a:p>
            <a:pPr marL="539749" lvl="1" indent="-269875" algn="l">
              <a:lnSpc>
                <a:spcPts val="3499"/>
              </a:lnSpc>
              <a:buFont typeface="Arial"/>
              <a:buChar char="•"/>
            </a:pPr>
            <a:r>
              <a:rPr lang="en-US" sz="2499" spc="9">
                <a:solidFill>
                  <a:srgbClr val="000000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Applied to: All classes (each has a specific, focused purpose).</a:t>
            </a:r>
          </a:p>
          <a:p>
            <a:pPr marL="539749" lvl="1" indent="-269875" algn="l">
              <a:lnSpc>
                <a:spcPts val="3499"/>
              </a:lnSpc>
              <a:buFont typeface="Arial"/>
              <a:buChar char="•"/>
            </a:pPr>
            <a:r>
              <a:rPr lang="en-US" sz="2499" spc="9">
                <a:solidFill>
                  <a:srgbClr val="000000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Examples:</a:t>
            </a:r>
          </a:p>
          <a:p>
            <a:pPr algn="l">
              <a:lnSpc>
                <a:spcPts val="3499"/>
              </a:lnSpc>
            </a:pPr>
            <a:r>
              <a:rPr lang="en-US" sz="2499" spc="9">
                <a:solidFill>
                  <a:srgbClr val="000000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      + KitchenArea focuses solely on kitchen operations</a:t>
            </a:r>
          </a:p>
          <a:p>
            <a:pPr algn="l">
              <a:lnSpc>
                <a:spcPts val="3499"/>
              </a:lnSpc>
            </a:pPr>
            <a:r>
              <a:rPr lang="en-US" sz="2499" spc="9">
                <a:solidFill>
                  <a:srgbClr val="000000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      + Payment handles only payment-related functions.</a:t>
            </a:r>
          </a:p>
          <a:p>
            <a:pPr marL="539749" lvl="1" indent="-269875" algn="l">
              <a:lnSpc>
                <a:spcPts val="3499"/>
              </a:lnSpc>
              <a:buFont typeface="Arial"/>
              <a:buChar char="•"/>
            </a:pPr>
            <a:r>
              <a:rPr lang="en-US" sz="2499" spc="9">
                <a:solidFill>
                  <a:srgbClr val="000000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Justification: Makes system more maintainable and easier to modify.</a:t>
            </a:r>
          </a:p>
          <a:p>
            <a:pPr algn="l">
              <a:lnSpc>
                <a:spcPts val="3499"/>
              </a:lnSpc>
            </a:pPr>
            <a:endParaRPr lang="en-US" sz="2499" spc="9">
              <a:solidFill>
                <a:srgbClr val="000000"/>
              </a:solidFill>
              <a:latin typeface="Tex Gyre Termes"/>
              <a:ea typeface="Tex Gyre Termes"/>
              <a:cs typeface="Tex Gyre Termes"/>
              <a:sym typeface="Tex Gyre Termes"/>
            </a:endParaRPr>
          </a:p>
        </p:txBody>
      </p:sp>
      <p:sp>
        <p:nvSpPr>
          <p:cNvPr id="20" name="Freeform 20"/>
          <p:cNvSpPr/>
          <p:nvPr/>
        </p:nvSpPr>
        <p:spPr>
          <a:xfrm>
            <a:off x="1175708" y="2635416"/>
            <a:ext cx="956131" cy="956131"/>
          </a:xfrm>
          <a:custGeom>
            <a:avLst/>
            <a:gdLst/>
            <a:ahLst/>
            <a:cxnLst/>
            <a:rect l="l" t="t" r="r" b="b"/>
            <a:pathLst>
              <a:path w="956131" h="956131">
                <a:moveTo>
                  <a:pt x="0" y="0"/>
                </a:moveTo>
                <a:lnTo>
                  <a:pt x="956131" y="0"/>
                </a:lnTo>
                <a:lnTo>
                  <a:pt x="956131" y="956131"/>
                </a:lnTo>
                <a:lnTo>
                  <a:pt x="0" y="95613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21" name="TextBox 21"/>
          <p:cNvSpPr txBox="1"/>
          <p:nvPr/>
        </p:nvSpPr>
        <p:spPr>
          <a:xfrm>
            <a:off x="3778486" y="428974"/>
            <a:ext cx="10731028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b="1">
                <a:solidFill>
                  <a:srgbClr val="56AAF0"/>
                </a:solidFill>
                <a:latin typeface="Dynamo Medium"/>
                <a:ea typeface="Dynamo Medium"/>
                <a:cs typeface="Dynamo Medium"/>
                <a:sym typeface="Dynamo Medium"/>
              </a:rPr>
              <a:t>DESIGN HEURISTICS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222325" y="3056332"/>
            <a:ext cx="2363810" cy="869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spc="124">
                <a:solidFill>
                  <a:srgbClr val="FCFEFF"/>
                </a:solidFill>
                <a:latin typeface="Dynamo Medium"/>
                <a:ea typeface="Dynamo Medium"/>
                <a:cs typeface="Dynamo Medium"/>
                <a:sym typeface="Dynamo Medium"/>
              </a:rPr>
              <a:t>INFORMATION EXPERT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522206" y="2791219"/>
            <a:ext cx="263136" cy="5873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99"/>
              </a:lnSpc>
            </a:pPr>
            <a:r>
              <a:rPr lang="en-US" sz="3499" spc="13">
                <a:solidFill>
                  <a:srgbClr val="1A7CAF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1</a:t>
            </a:r>
          </a:p>
        </p:txBody>
      </p:sp>
      <p:sp>
        <p:nvSpPr>
          <p:cNvPr id="24" name="Freeform 24"/>
          <p:cNvSpPr/>
          <p:nvPr/>
        </p:nvSpPr>
        <p:spPr>
          <a:xfrm flipH="1" flipV="1">
            <a:off x="6889376" y="2272451"/>
            <a:ext cx="3917864" cy="1894821"/>
          </a:xfrm>
          <a:custGeom>
            <a:avLst/>
            <a:gdLst/>
            <a:ahLst/>
            <a:cxnLst/>
            <a:rect l="l" t="t" r="r" b="b"/>
            <a:pathLst>
              <a:path w="3917864" h="1894821">
                <a:moveTo>
                  <a:pt x="3917863" y="1894821"/>
                </a:moveTo>
                <a:lnTo>
                  <a:pt x="0" y="1894821"/>
                </a:lnTo>
                <a:lnTo>
                  <a:pt x="0" y="0"/>
                </a:lnTo>
                <a:lnTo>
                  <a:pt x="3917863" y="0"/>
                </a:lnTo>
                <a:lnTo>
                  <a:pt x="3917863" y="1894821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7273821" y="2703696"/>
            <a:ext cx="956131" cy="956131"/>
          </a:xfrm>
          <a:custGeom>
            <a:avLst/>
            <a:gdLst/>
            <a:ahLst/>
            <a:cxnLst/>
            <a:rect l="l" t="t" r="r" b="b"/>
            <a:pathLst>
              <a:path w="956131" h="956131">
                <a:moveTo>
                  <a:pt x="0" y="0"/>
                </a:moveTo>
                <a:lnTo>
                  <a:pt x="956131" y="0"/>
                </a:lnTo>
                <a:lnTo>
                  <a:pt x="956131" y="956131"/>
                </a:lnTo>
                <a:lnTo>
                  <a:pt x="0" y="95613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26" name="TextBox 26"/>
          <p:cNvSpPr txBox="1"/>
          <p:nvPr/>
        </p:nvSpPr>
        <p:spPr>
          <a:xfrm>
            <a:off x="8443429" y="3275407"/>
            <a:ext cx="2363810" cy="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spc="124">
                <a:solidFill>
                  <a:srgbClr val="FCFEFF"/>
                </a:solidFill>
                <a:latin typeface="Dynamo Medium"/>
                <a:ea typeface="Dynamo Medium"/>
                <a:cs typeface="Dynamo Medium"/>
                <a:sym typeface="Dynamo Medium"/>
              </a:rPr>
              <a:t>LOW COUPLING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7620318" y="2859499"/>
            <a:ext cx="263136" cy="5873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99"/>
              </a:lnSpc>
            </a:pPr>
            <a:r>
              <a:rPr lang="en-US" sz="3499" spc="13">
                <a:solidFill>
                  <a:srgbClr val="1A7CAF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2</a:t>
            </a:r>
          </a:p>
        </p:txBody>
      </p:sp>
      <p:sp>
        <p:nvSpPr>
          <p:cNvPr id="28" name="Freeform 28"/>
          <p:cNvSpPr/>
          <p:nvPr/>
        </p:nvSpPr>
        <p:spPr>
          <a:xfrm flipH="1" flipV="1">
            <a:off x="13093336" y="2204171"/>
            <a:ext cx="3917864" cy="1894821"/>
          </a:xfrm>
          <a:custGeom>
            <a:avLst/>
            <a:gdLst/>
            <a:ahLst/>
            <a:cxnLst/>
            <a:rect l="l" t="t" r="r" b="b"/>
            <a:pathLst>
              <a:path w="3917864" h="1894821">
                <a:moveTo>
                  <a:pt x="3917864" y="1894822"/>
                </a:moveTo>
                <a:lnTo>
                  <a:pt x="0" y="1894822"/>
                </a:lnTo>
                <a:lnTo>
                  <a:pt x="0" y="0"/>
                </a:lnTo>
                <a:lnTo>
                  <a:pt x="3917864" y="0"/>
                </a:lnTo>
                <a:lnTo>
                  <a:pt x="3917864" y="1894822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29"/>
          <p:cNvSpPr/>
          <p:nvPr/>
        </p:nvSpPr>
        <p:spPr>
          <a:xfrm>
            <a:off x="13477781" y="2635416"/>
            <a:ext cx="956131" cy="956131"/>
          </a:xfrm>
          <a:custGeom>
            <a:avLst/>
            <a:gdLst/>
            <a:ahLst/>
            <a:cxnLst/>
            <a:rect l="l" t="t" r="r" b="b"/>
            <a:pathLst>
              <a:path w="956131" h="956131">
                <a:moveTo>
                  <a:pt x="0" y="0"/>
                </a:moveTo>
                <a:lnTo>
                  <a:pt x="956131" y="0"/>
                </a:lnTo>
                <a:lnTo>
                  <a:pt x="956131" y="956131"/>
                </a:lnTo>
                <a:lnTo>
                  <a:pt x="0" y="95613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0" name="TextBox 30"/>
          <p:cNvSpPr txBox="1"/>
          <p:nvPr/>
        </p:nvSpPr>
        <p:spPr>
          <a:xfrm>
            <a:off x="14519637" y="2983324"/>
            <a:ext cx="2363810" cy="869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spc="124">
                <a:solidFill>
                  <a:srgbClr val="FCFEFF"/>
                </a:solidFill>
                <a:latin typeface="Dynamo Medium"/>
                <a:ea typeface="Dynamo Medium"/>
                <a:cs typeface="Dynamo Medium"/>
                <a:sym typeface="Dynamo Medium"/>
              </a:rPr>
              <a:t>HIGH COHESION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3824279" y="2791219"/>
            <a:ext cx="263136" cy="5873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99"/>
              </a:lnSpc>
            </a:pPr>
            <a:r>
              <a:rPr lang="en-US" sz="3499" spc="13">
                <a:solidFill>
                  <a:srgbClr val="1A7CAF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3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-3211001" y="9646147"/>
            <a:ext cx="7009358" cy="1159703"/>
            <a:chOff x="0" y="0"/>
            <a:chExt cx="1250766" cy="206940"/>
          </a:xfrm>
        </p:grpSpPr>
        <p:sp>
          <p:nvSpPr>
            <p:cNvPr id="3" name="Freeform 3"/>
            <p:cNvSpPr/>
            <p:nvPr/>
          </p:nvSpPr>
          <p:spPr>
            <a:xfrm>
              <a:off x="11494" y="0"/>
              <a:ext cx="1227777" cy="206940"/>
            </a:xfrm>
            <a:custGeom>
              <a:avLst/>
              <a:gdLst/>
              <a:ahLst/>
              <a:cxnLst/>
              <a:rect l="l" t="t" r="r" b="b"/>
              <a:pathLst>
                <a:path w="1227777" h="206940">
                  <a:moveTo>
                    <a:pt x="212692" y="0"/>
                  </a:moveTo>
                  <a:lnTo>
                    <a:pt x="1218286" y="0"/>
                  </a:lnTo>
                  <a:cubicBezTo>
                    <a:pt x="1221833" y="0"/>
                    <a:pt x="1225033" y="2128"/>
                    <a:pt x="1226405" y="5398"/>
                  </a:cubicBezTo>
                  <a:cubicBezTo>
                    <a:pt x="1227778" y="8669"/>
                    <a:pt x="1227054" y="12443"/>
                    <a:pt x="1224569" y="14974"/>
                  </a:cubicBezTo>
                  <a:lnTo>
                    <a:pt x="1050775" y="191966"/>
                  </a:lnTo>
                  <a:cubicBezTo>
                    <a:pt x="1041370" y="201544"/>
                    <a:pt x="1028510" y="206940"/>
                    <a:pt x="1015086" y="206940"/>
                  </a:cubicBezTo>
                  <a:lnTo>
                    <a:pt x="9492" y="206940"/>
                  </a:lnTo>
                  <a:cubicBezTo>
                    <a:pt x="5945" y="206940"/>
                    <a:pt x="2745" y="204812"/>
                    <a:pt x="1373" y="201542"/>
                  </a:cubicBezTo>
                  <a:cubicBezTo>
                    <a:pt x="0" y="198271"/>
                    <a:pt x="724" y="194497"/>
                    <a:pt x="3209" y="191966"/>
                  </a:cubicBezTo>
                  <a:lnTo>
                    <a:pt x="177003" y="14974"/>
                  </a:lnTo>
                  <a:cubicBezTo>
                    <a:pt x="186408" y="5396"/>
                    <a:pt x="199268" y="0"/>
                    <a:pt x="212692" y="0"/>
                  </a:cubicBezTo>
                  <a:close/>
                </a:path>
              </a:pathLst>
            </a:custGeom>
            <a:solidFill>
              <a:srgbClr val="3275C5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101600" y="19050"/>
              <a:ext cx="1047566" cy="187890"/>
            </a:xfrm>
            <a:prstGeom prst="rect">
              <a:avLst/>
            </a:prstGeom>
          </p:spPr>
          <p:txBody>
            <a:bodyPr lIns="83282" tIns="83282" rIns="83282" bIns="83282" rtlCol="0" anchor="ctr"/>
            <a:lstStyle/>
            <a:p>
              <a:pPr algn="ctr">
                <a:lnSpc>
                  <a:spcPts val="1993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10800000">
            <a:off x="-1604397" y="9407697"/>
            <a:ext cx="3144637" cy="520282"/>
            <a:chOff x="0" y="0"/>
            <a:chExt cx="1250766" cy="206940"/>
          </a:xfrm>
        </p:grpSpPr>
        <p:sp>
          <p:nvSpPr>
            <p:cNvPr id="6" name="Freeform 6"/>
            <p:cNvSpPr/>
            <p:nvPr/>
          </p:nvSpPr>
          <p:spPr>
            <a:xfrm>
              <a:off x="13485" y="0"/>
              <a:ext cx="1223797" cy="206940"/>
            </a:xfrm>
            <a:custGeom>
              <a:avLst/>
              <a:gdLst/>
              <a:ahLst/>
              <a:cxnLst/>
              <a:rect l="l" t="t" r="r" b="b"/>
              <a:pathLst>
                <a:path w="1223797" h="206940">
                  <a:moveTo>
                    <a:pt x="214334" y="0"/>
                  </a:moveTo>
                  <a:lnTo>
                    <a:pt x="1212662" y="0"/>
                  </a:lnTo>
                  <a:cubicBezTo>
                    <a:pt x="1216822" y="0"/>
                    <a:pt x="1220577" y="2496"/>
                    <a:pt x="1222187" y="6333"/>
                  </a:cubicBezTo>
                  <a:cubicBezTo>
                    <a:pt x="1223796" y="10170"/>
                    <a:pt x="1222947" y="14598"/>
                    <a:pt x="1220032" y="17567"/>
                  </a:cubicBezTo>
                  <a:lnTo>
                    <a:pt x="1051330" y="189373"/>
                  </a:lnTo>
                  <a:cubicBezTo>
                    <a:pt x="1040297" y="200610"/>
                    <a:pt x="1025210" y="206940"/>
                    <a:pt x="1009462" y="206940"/>
                  </a:cubicBezTo>
                  <a:lnTo>
                    <a:pt x="11134" y="206940"/>
                  </a:lnTo>
                  <a:cubicBezTo>
                    <a:pt x="6974" y="206940"/>
                    <a:pt x="3219" y="204444"/>
                    <a:pt x="1609" y="200607"/>
                  </a:cubicBezTo>
                  <a:cubicBezTo>
                    <a:pt x="0" y="196770"/>
                    <a:pt x="849" y="192342"/>
                    <a:pt x="3764" y="189373"/>
                  </a:cubicBezTo>
                  <a:lnTo>
                    <a:pt x="172466" y="17567"/>
                  </a:lnTo>
                  <a:cubicBezTo>
                    <a:pt x="183499" y="6330"/>
                    <a:pt x="198586" y="0"/>
                    <a:pt x="214334" y="0"/>
                  </a:cubicBezTo>
                  <a:close/>
                </a:path>
              </a:pathLst>
            </a:custGeom>
            <a:solidFill>
              <a:srgbClr val="64CAF4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101600" y="19050"/>
              <a:ext cx="1047566" cy="187890"/>
            </a:xfrm>
            <a:prstGeom prst="rect">
              <a:avLst/>
            </a:prstGeom>
          </p:spPr>
          <p:txBody>
            <a:bodyPr lIns="83282" tIns="83282" rIns="83282" bIns="83282" rtlCol="0" anchor="ctr"/>
            <a:lstStyle/>
            <a:p>
              <a:pPr algn="ctr">
                <a:lnSpc>
                  <a:spcPts val="1993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4410002" y="-369454"/>
            <a:ext cx="7009358" cy="1138013"/>
            <a:chOff x="0" y="0"/>
            <a:chExt cx="812800" cy="131963"/>
          </a:xfrm>
        </p:grpSpPr>
        <p:sp>
          <p:nvSpPr>
            <p:cNvPr id="9" name="Freeform 9"/>
            <p:cNvSpPr/>
            <p:nvPr/>
          </p:nvSpPr>
          <p:spPr>
            <a:xfrm>
              <a:off x="14243" y="0"/>
              <a:ext cx="784313" cy="131963"/>
            </a:xfrm>
            <a:custGeom>
              <a:avLst/>
              <a:gdLst/>
              <a:ahLst/>
              <a:cxnLst/>
              <a:rect l="l" t="t" r="r" b="b"/>
              <a:pathLst>
                <a:path w="784313" h="131963">
                  <a:moveTo>
                    <a:pt x="574371" y="0"/>
                  </a:moveTo>
                  <a:lnTo>
                    <a:pt x="6743" y="0"/>
                  </a:lnTo>
                  <a:cubicBezTo>
                    <a:pt x="3990" y="0"/>
                    <a:pt x="1564" y="1811"/>
                    <a:pt x="782" y="4451"/>
                  </a:cubicBezTo>
                  <a:cubicBezTo>
                    <a:pt x="0" y="7091"/>
                    <a:pt x="1048" y="9930"/>
                    <a:pt x="3357" y="11430"/>
                  </a:cubicBezTo>
                  <a:lnTo>
                    <a:pt x="171357" y="120533"/>
                  </a:lnTo>
                  <a:cubicBezTo>
                    <a:pt x="182844" y="127993"/>
                    <a:pt x="196246" y="131963"/>
                    <a:pt x="209943" y="131963"/>
                  </a:cubicBezTo>
                  <a:lnTo>
                    <a:pt x="777571" y="131963"/>
                  </a:lnTo>
                  <a:cubicBezTo>
                    <a:pt x="780324" y="131963"/>
                    <a:pt x="782750" y="130152"/>
                    <a:pt x="783532" y="127512"/>
                  </a:cubicBezTo>
                  <a:cubicBezTo>
                    <a:pt x="784314" y="124873"/>
                    <a:pt x="783266" y="122033"/>
                    <a:pt x="780957" y="120533"/>
                  </a:cubicBezTo>
                  <a:lnTo>
                    <a:pt x="612957" y="11430"/>
                  </a:lnTo>
                  <a:cubicBezTo>
                    <a:pt x="601470" y="3970"/>
                    <a:pt x="588068" y="0"/>
                    <a:pt x="574371" y="0"/>
                  </a:cubicBezTo>
                  <a:close/>
                </a:path>
              </a:pathLst>
            </a:custGeom>
            <a:solidFill>
              <a:srgbClr val="3275C5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101600" y="19050"/>
              <a:ext cx="609600" cy="112913"/>
            </a:xfrm>
            <a:prstGeom prst="rect">
              <a:avLst/>
            </a:prstGeom>
          </p:spPr>
          <p:txBody>
            <a:bodyPr lIns="83282" tIns="83282" rIns="83282" bIns="83282" rtlCol="0" anchor="ctr"/>
            <a:lstStyle/>
            <a:p>
              <a:pPr algn="ctr">
                <a:lnSpc>
                  <a:spcPts val="1993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6629956" y="508418"/>
            <a:ext cx="3144637" cy="520282"/>
            <a:chOff x="0" y="0"/>
            <a:chExt cx="812800" cy="134478"/>
          </a:xfrm>
        </p:grpSpPr>
        <p:sp>
          <p:nvSpPr>
            <p:cNvPr id="12" name="Freeform 12"/>
            <p:cNvSpPr/>
            <p:nvPr/>
          </p:nvSpPr>
          <p:spPr>
            <a:xfrm>
              <a:off x="26532" y="0"/>
              <a:ext cx="759735" cy="134478"/>
            </a:xfrm>
            <a:custGeom>
              <a:avLst/>
              <a:gdLst/>
              <a:ahLst/>
              <a:cxnLst/>
              <a:rect l="l" t="t" r="r" b="b"/>
              <a:pathLst>
                <a:path w="759735" h="134478">
                  <a:moveTo>
                    <a:pt x="543677" y="0"/>
                  </a:moveTo>
                  <a:lnTo>
                    <a:pt x="12859" y="0"/>
                  </a:lnTo>
                  <a:cubicBezTo>
                    <a:pt x="7628" y="0"/>
                    <a:pt x="3015" y="3429"/>
                    <a:pt x="1508" y="8438"/>
                  </a:cubicBezTo>
                  <a:cubicBezTo>
                    <a:pt x="0" y="13447"/>
                    <a:pt x="1955" y="18853"/>
                    <a:pt x="6317" y="21740"/>
                  </a:cubicBezTo>
                  <a:lnTo>
                    <a:pt x="143819" y="112739"/>
                  </a:lnTo>
                  <a:cubicBezTo>
                    <a:pt x="165244" y="126918"/>
                    <a:pt x="190367" y="134478"/>
                    <a:pt x="216059" y="134478"/>
                  </a:cubicBezTo>
                  <a:lnTo>
                    <a:pt x="746877" y="134478"/>
                  </a:lnTo>
                  <a:cubicBezTo>
                    <a:pt x="752108" y="134478"/>
                    <a:pt x="756721" y="131049"/>
                    <a:pt x="758228" y="126040"/>
                  </a:cubicBezTo>
                  <a:cubicBezTo>
                    <a:pt x="759736" y="121031"/>
                    <a:pt x="757781" y="115626"/>
                    <a:pt x="753419" y="112739"/>
                  </a:cubicBezTo>
                  <a:lnTo>
                    <a:pt x="615917" y="21740"/>
                  </a:lnTo>
                  <a:cubicBezTo>
                    <a:pt x="594492" y="7561"/>
                    <a:pt x="569369" y="0"/>
                    <a:pt x="543677" y="0"/>
                  </a:cubicBezTo>
                  <a:close/>
                </a:path>
              </a:pathLst>
            </a:custGeom>
            <a:solidFill>
              <a:srgbClr val="64CAF4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101600" y="19050"/>
              <a:ext cx="609600" cy="115428"/>
            </a:xfrm>
            <a:prstGeom prst="rect">
              <a:avLst/>
            </a:prstGeom>
          </p:spPr>
          <p:txBody>
            <a:bodyPr lIns="83282" tIns="83282" rIns="83282" bIns="83282" rtlCol="0" anchor="ctr"/>
            <a:lstStyle/>
            <a:p>
              <a:pPr algn="ctr">
                <a:lnSpc>
                  <a:spcPts val="1993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4207829" y="4686561"/>
            <a:ext cx="1377379" cy="1108690"/>
          </a:xfrm>
          <a:custGeom>
            <a:avLst/>
            <a:gdLst/>
            <a:ahLst/>
            <a:cxnLst/>
            <a:rect l="l" t="t" r="r" b="b"/>
            <a:pathLst>
              <a:path w="1377379" h="1108690">
                <a:moveTo>
                  <a:pt x="0" y="0"/>
                </a:moveTo>
                <a:lnTo>
                  <a:pt x="1377380" y="0"/>
                </a:lnTo>
                <a:lnTo>
                  <a:pt x="1377380" y="1108690"/>
                </a:lnTo>
                <a:lnTo>
                  <a:pt x="0" y="11086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5" name="Freeform 15"/>
          <p:cNvSpPr/>
          <p:nvPr/>
        </p:nvSpPr>
        <p:spPr>
          <a:xfrm>
            <a:off x="0" y="57499"/>
            <a:ext cx="3520971" cy="1942402"/>
          </a:xfrm>
          <a:custGeom>
            <a:avLst/>
            <a:gdLst/>
            <a:ahLst/>
            <a:cxnLst/>
            <a:rect l="l" t="t" r="r" b="b"/>
            <a:pathLst>
              <a:path w="3520971" h="1942402">
                <a:moveTo>
                  <a:pt x="0" y="0"/>
                </a:moveTo>
                <a:lnTo>
                  <a:pt x="3520971" y="0"/>
                </a:lnTo>
                <a:lnTo>
                  <a:pt x="3520971" y="1942402"/>
                </a:lnTo>
                <a:lnTo>
                  <a:pt x="0" y="19424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2876103" y="4434666"/>
            <a:ext cx="5724826" cy="3051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endParaRPr/>
          </a:p>
          <a:p>
            <a:pPr marL="539749" lvl="1" indent="-269875" algn="l">
              <a:lnSpc>
                <a:spcPts val="3499"/>
              </a:lnSpc>
              <a:buFont typeface="Arial"/>
              <a:buChar char="•"/>
            </a:pPr>
            <a:r>
              <a:rPr lang="en-US" sz="2499" spc="9">
                <a:solidFill>
                  <a:srgbClr val="000000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Applied to: Customer creating Orders</a:t>
            </a:r>
          </a:p>
          <a:p>
            <a:pPr marL="539749" lvl="1" indent="-269875" algn="l">
              <a:lnSpc>
                <a:spcPts val="3499"/>
              </a:lnSpc>
              <a:buFont typeface="Arial"/>
              <a:buChar char="•"/>
            </a:pPr>
            <a:r>
              <a:rPr lang="en-US" sz="2499" spc="9">
                <a:solidFill>
                  <a:srgbClr val="000000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Implementation: Shown through composition relationship.</a:t>
            </a:r>
          </a:p>
          <a:p>
            <a:pPr marL="539749" lvl="1" indent="-269875" algn="l">
              <a:lnSpc>
                <a:spcPts val="3499"/>
              </a:lnSpc>
              <a:buFont typeface="Arial"/>
              <a:buChar char="•"/>
            </a:pPr>
            <a:r>
              <a:rPr lang="en-US" sz="2499" spc="9">
                <a:solidFill>
                  <a:srgbClr val="000000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Justification: Customer naturally responsible for creating their orders.</a:t>
            </a:r>
          </a:p>
          <a:p>
            <a:pPr algn="l">
              <a:lnSpc>
                <a:spcPts val="3499"/>
              </a:lnSpc>
            </a:pPr>
            <a:endParaRPr lang="en-US" sz="2499" spc="9">
              <a:solidFill>
                <a:srgbClr val="000000"/>
              </a:solidFill>
              <a:latin typeface="Tex Gyre Termes"/>
              <a:ea typeface="Tex Gyre Termes"/>
              <a:cs typeface="Tex Gyre Termes"/>
              <a:sym typeface="Tex Gyre Termes"/>
            </a:endParaRPr>
          </a:p>
        </p:txBody>
      </p:sp>
      <p:sp>
        <p:nvSpPr>
          <p:cNvPr id="17" name="Freeform 17"/>
          <p:cNvSpPr/>
          <p:nvPr/>
        </p:nvSpPr>
        <p:spPr>
          <a:xfrm flipH="1" flipV="1">
            <a:off x="3373688" y="2587470"/>
            <a:ext cx="3917864" cy="1894821"/>
          </a:xfrm>
          <a:custGeom>
            <a:avLst/>
            <a:gdLst/>
            <a:ahLst/>
            <a:cxnLst/>
            <a:rect l="l" t="t" r="r" b="b"/>
            <a:pathLst>
              <a:path w="3917864" h="1894821">
                <a:moveTo>
                  <a:pt x="3917864" y="1894821"/>
                </a:moveTo>
                <a:lnTo>
                  <a:pt x="0" y="1894821"/>
                </a:lnTo>
                <a:lnTo>
                  <a:pt x="0" y="0"/>
                </a:lnTo>
                <a:lnTo>
                  <a:pt x="3917864" y="0"/>
                </a:lnTo>
                <a:lnTo>
                  <a:pt x="3917864" y="1894821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9820854" y="4110920"/>
            <a:ext cx="5724826" cy="3927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endParaRPr/>
          </a:p>
          <a:p>
            <a:pPr marL="539749" lvl="1" indent="-269875" algn="l">
              <a:lnSpc>
                <a:spcPts val="3499"/>
              </a:lnSpc>
              <a:buFont typeface="Arial"/>
              <a:buChar char="•"/>
            </a:pPr>
            <a:r>
              <a:rPr lang="en-US" sz="2499" spc="9">
                <a:solidFill>
                  <a:srgbClr val="000000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Applied to: Payment class (paymentMethod: PaymentMethod)</a:t>
            </a:r>
          </a:p>
          <a:p>
            <a:pPr marL="539749" lvl="1" indent="-269875" algn="l">
              <a:lnSpc>
                <a:spcPts val="3499"/>
              </a:lnSpc>
              <a:buFont typeface="Arial"/>
              <a:buChar char="•"/>
            </a:pPr>
            <a:r>
              <a:rPr lang="en-US" sz="2499" spc="9">
                <a:solidFill>
                  <a:srgbClr val="000000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Implementation: Encapsulates different payment methods.</a:t>
            </a:r>
          </a:p>
          <a:p>
            <a:pPr marL="539749" lvl="1" indent="-269875" algn="l">
              <a:lnSpc>
                <a:spcPts val="3499"/>
              </a:lnSpc>
              <a:buFont typeface="Arial"/>
              <a:buChar char="•"/>
            </a:pPr>
            <a:r>
              <a:rPr lang="en-US" sz="2499" spc="9">
                <a:solidFill>
                  <a:srgbClr val="000000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Justification: Shields system from changes in payment processing methods.</a:t>
            </a:r>
          </a:p>
          <a:p>
            <a:pPr algn="l">
              <a:lnSpc>
                <a:spcPts val="3499"/>
              </a:lnSpc>
            </a:pPr>
            <a:endParaRPr lang="en-US" sz="2499" spc="9">
              <a:solidFill>
                <a:srgbClr val="000000"/>
              </a:solidFill>
              <a:latin typeface="Tex Gyre Termes"/>
              <a:ea typeface="Tex Gyre Termes"/>
              <a:cs typeface="Tex Gyre Termes"/>
              <a:sym typeface="Tex Gyre Termes"/>
            </a:endParaRPr>
          </a:p>
        </p:txBody>
      </p:sp>
      <p:sp>
        <p:nvSpPr>
          <p:cNvPr id="19" name="Freeform 19"/>
          <p:cNvSpPr/>
          <p:nvPr/>
        </p:nvSpPr>
        <p:spPr>
          <a:xfrm>
            <a:off x="3758134" y="3018715"/>
            <a:ext cx="956131" cy="956131"/>
          </a:xfrm>
          <a:custGeom>
            <a:avLst/>
            <a:gdLst/>
            <a:ahLst/>
            <a:cxnLst/>
            <a:rect l="l" t="t" r="r" b="b"/>
            <a:pathLst>
              <a:path w="956131" h="956131">
                <a:moveTo>
                  <a:pt x="0" y="0"/>
                </a:moveTo>
                <a:lnTo>
                  <a:pt x="956131" y="0"/>
                </a:lnTo>
                <a:lnTo>
                  <a:pt x="956131" y="956131"/>
                </a:lnTo>
                <a:lnTo>
                  <a:pt x="0" y="95613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20" name="TextBox 20"/>
          <p:cNvSpPr txBox="1"/>
          <p:nvPr/>
        </p:nvSpPr>
        <p:spPr>
          <a:xfrm>
            <a:off x="3778486" y="428974"/>
            <a:ext cx="10731028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b="1">
                <a:solidFill>
                  <a:srgbClr val="56AAF0"/>
                </a:solidFill>
                <a:latin typeface="Dynamo Medium"/>
                <a:ea typeface="Dynamo Medium"/>
                <a:cs typeface="Dynamo Medium"/>
                <a:sym typeface="Dynamo Medium"/>
              </a:rPr>
              <a:t>DESIGN HEURISTICS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4804750" y="3439631"/>
            <a:ext cx="2363810" cy="869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spc="124">
                <a:solidFill>
                  <a:srgbClr val="FCFEFF"/>
                </a:solidFill>
                <a:latin typeface="Dynamo Medium"/>
                <a:ea typeface="Dynamo Medium"/>
                <a:cs typeface="Dynamo Medium"/>
                <a:sym typeface="Dynamo Medium"/>
              </a:rPr>
              <a:t>CREATOR PATTERN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4076261" y="3174518"/>
            <a:ext cx="263136" cy="5873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99"/>
              </a:lnSpc>
            </a:pPr>
            <a:r>
              <a:rPr lang="en-US" sz="3499" spc="13">
                <a:solidFill>
                  <a:srgbClr val="1A7CAF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4</a:t>
            </a:r>
          </a:p>
        </p:txBody>
      </p:sp>
      <p:sp>
        <p:nvSpPr>
          <p:cNvPr id="23" name="Freeform 23"/>
          <p:cNvSpPr/>
          <p:nvPr/>
        </p:nvSpPr>
        <p:spPr>
          <a:xfrm flipH="1" flipV="1">
            <a:off x="10724335" y="2587470"/>
            <a:ext cx="3917864" cy="1894821"/>
          </a:xfrm>
          <a:custGeom>
            <a:avLst/>
            <a:gdLst/>
            <a:ahLst/>
            <a:cxnLst/>
            <a:rect l="l" t="t" r="r" b="b"/>
            <a:pathLst>
              <a:path w="3917864" h="1894821">
                <a:moveTo>
                  <a:pt x="3917863" y="1894821"/>
                </a:moveTo>
                <a:lnTo>
                  <a:pt x="0" y="1894821"/>
                </a:lnTo>
                <a:lnTo>
                  <a:pt x="0" y="0"/>
                </a:lnTo>
                <a:lnTo>
                  <a:pt x="3917863" y="0"/>
                </a:lnTo>
                <a:lnTo>
                  <a:pt x="3917863" y="1894821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11108780" y="3018715"/>
            <a:ext cx="956131" cy="956131"/>
          </a:xfrm>
          <a:custGeom>
            <a:avLst/>
            <a:gdLst/>
            <a:ahLst/>
            <a:cxnLst/>
            <a:rect l="l" t="t" r="r" b="b"/>
            <a:pathLst>
              <a:path w="956131" h="956131">
                <a:moveTo>
                  <a:pt x="0" y="0"/>
                </a:moveTo>
                <a:lnTo>
                  <a:pt x="956131" y="0"/>
                </a:lnTo>
                <a:lnTo>
                  <a:pt x="956131" y="956131"/>
                </a:lnTo>
                <a:lnTo>
                  <a:pt x="0" y="95613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25" name="TextBox 25"/>
          <p:cNvSpPr txBox="1"/>
          <p:nvPr/>
        </p:nvSpPr>
        <p:spPr>
          <a:xfrm>
            <a:off x="12150636" y="3366623"/>
            <a:ext cx="2363810" cy="869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spc="124">
                <a:solidFill>
                  <a:srgbClr val="FCFEFF"/>
                </a:solidFill>
                <a:latin typeface="Dynamo Medium"/>
                <a:ea typeface="Dynamo Medium"/>
                <a:cs typeface="Dynamo Medium"/>
                <a:sym typeface="Dynamo Medium"/>
              </a:rPr>
              <a:t>PROTECTED VARIATIONS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1455277" y="3174518"/>
            <a:ext cx="263136" cy="5873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99"/>
              </a:lnSpc>
            </a:pPr>
            <a:r>
              <a:rPr lang="en-US" sz="3499" spc="13">
                <a:solidFill>
                  <a:srgbClr val="1A7CAF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5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</TotalTime>
  <Words>1161</Words>
  <Application>Microsoft Office PowerPoint</Application>
  <PresentationFormat>Custom</PresentationFormat>
  <Paragraphs>181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31" baseType="lpstr">
      <vt:lpstr>Arimo</vt:lpstr>
      <vt:lpstr>Canva Sans Bold</vt:lpstr>
      <vt:lpstr>Calibri</vt:lpstr>
      <vt:lpstr>Source Sans Pro</vt:lpstr>
      <vt:lpstr>Source Sans Pro Bold</vt:lpstr>
      <vt:lpstr>Arial</vt:lpstr>
      <vt:lpstr>Tex Gyre Termes</vt:lpstr>
      <vt:lpstr>Dynamo Medium</vt:lpstr>
      <vt:lpstr>Canva Sans</vt:lpstr>
      <vt:lpstr>Tex Gyre Termes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Software Engineering Process 1</dc:title>
  <cp:lastModifiedBy>Khang Tống</cp:lastModifiedBy>
  <cp:revision>2</cp:revision>
  <dcterms:created xsi:type="dcterms:W3CDTF">2006-08-16T00:00:00Z</dcterms:created>
  <dcterms:modified xsi:type="dcterms:W3CDTF">2026-01-08T12:02:20Z</dcterms:modified>
  <dc:identifier>DAGVqWzMeMM</dc:identifier>
</cp:coreProperties>
</file>